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92" r:id="rId2"/>
    <p:sldId id="294" r:id="rId3"/>
    <p:sldId id="295" r:id="rId4"/>
    <p:sldId id="296" r:id="rId5"/>
    <p:sldId id="297" r:id="rId6"/>
    <p:sldId id="298" r:id="rId7"/>
    <p:sldId id="313" r:id="rId8"/>
    <p:sldId id="299" r:id="rId9"/>
    <p:sldId id="300" r:id="rId10"/>
    <p:sldId id="301" r:id="rId11"/>
    <p:sldId id="302" r:id="rId12"/>
    <p:sldId id="314" r:id="rId13"/>
    <p:sldId id="304" r:id="rId14"/>
    <p:sldId id="305" r:id="rId15"/>
    <p:sldId id="315" r:id="rId16"/>
    <p:sldId id="316" r:id="rId17"/>
    <p:sldId id="307" r:id="rId18"/>
    <p:sldId id="308" r:id="rId19"/>
    <p:sldId id="309" r:id="rId20"/>
    <p:sldId id="310" r:id="rId21"/>
    <p:sldId id="317" r:id="rId22"/>
    <p:sldId id="318" r:id="rId23"/>
    <p:sldId id="319" r:id="rId24"/>
    <p:sldId id="311" r:id="rId25"/>
    <p:sldId id="320" r:id="rId26"/>
    <p:sldId id="321" r:id="rId27"/>
    <p:sldId id="322" r:id="rId28"/>
    <p:sldId id="312" r:id="rId29"/>
    <p:sldId id="329" r:id="rId30"/>
    <p:sldId id="330" r:id="rId31"/>
    <p:sldId id="323" r:id="rId32"/>
    <p:sldId id="324" r:id="rId33"/>
    <p:sldId id="331" r:id="rId34"/>
    <p:sldId id="332" r:id="rId35"/>
    <p:sldId id="326" r:id="rId36"/>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wi Nuriah" initials="DN" lastIdx="1" clrIdx="0">
    <p:extLst>
      <p:ext uri="{19B8F6BF-5375-455C-9EA6-DF929625EA0E}">
        <p15:presenceInfo xmlns:p15="http://schemas.microsoft.com/office/powerpoint/2012/main" userId="a35e9d5f13a387df"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B3868"/>
    <a:srgbClr val="1777B9"/>
    <a:srgbClr val="D78857"/>
    <a:srgbClr val="2C987E"/>
    <a:srgbClr val="09C7C2"/>
    <a:srgbClr val="1A86D0"/>
    <a:srgbClr val="0077D0"/>
    <a:srgbClr val="2EA0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09"/>
    <p:restoredTop sz="94624"/>
  </p:normalViewPr>
  <p:slideViewPr>
    <p:cSldViewPr>
      <p:cViewPr varScale="1">
        <p:scale>
          <a:sx n="104" d="100"/>
          <a:sy n="104" d="100"/>
        </p:scale>
        <p:origin x="114" y="324"/>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DB66D27-DE06-40B4-BEBB-99905555E750}" type="datetimeFigureOut">
              <a:rPr lang="en-US" smtClean="0"/>
              <a:t>6/12/2023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05B1283-1CAC-4C22-AE27-57A3D24587FD}" type="slidenum">
              <a:rPr lang="en-US" smtClean="0"/>
              <a:t>‹#›</a:t>
            </a:fld>
            <a:endParaRPr lang="en-US"/>
          </a:p>
        </p:txBody>
      </p:sp>
    </p:spTree>
    <p:extLst>
      <p:ext uri="{BB962C8B-B14F-4D97-AF65-F5344CB8AC3E}">
        <p14:creationId xmlns:p14="http://schemas.microsoft.com/office/powerpoint/2010/main" val="42694379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Ganti</a:t>
            </a:r>
            <a:r>
              <a:rPr lang="en-US" dirty="0"/>
              <a:t> </a:t>
            </a:r>
            <a:r>
              <a:rPr lang="en-US" dirty="0" err="1"/>
              <a:t>gambar</a:t>
            </a:r>
            <a:r>
              <a:rPr lang="en-US" dirty="0"/>
              <a:t> cover</a:t>
            </a:r>
            <a:r>
              <a:rPr lang="en-US" baseline="0" dirty="0"/>
              <a:t> </a:t>
            </a:r>
            <a:r>
              <a:rPr lang="en-US" baseline="0" dirty="0" err="1"/>
              <a:t>buku</a:t>
            </a:r>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1</a:t>
            </a:fld>
            <a:endParaRPr lang="en-US"/>
          </a:p>
        </p:txBody>
      </p:sp>
    </p:spTree>
    <p:extLst>
      <p:ext uri="{BB962C8B-B14F-4D97-AF65-F5344CB8AC3E}">
        <p14:creationId xmlns:p14="http://schemas.microsoft.com/office/powerpoint/2010/main" val="14131478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2</a:t>
            </a:fld>
            <a:endParaRPr lang="en-US"/>
          </a:p>
        </p:txBody>
      </p:sp>
    </p:spTree>
    <p:extLst>
      <p:ext uri="{BB962C8B-B14F-4D97-AF65-F5344CB8AC3E}">
        <p14:creationId xmlns:p14="http://schemas.microsoft.com/office/powerpoint/2010/main" val="14131478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 name="Google Shape;91;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2" name="Google Shape;92;p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dirty="0"/>
          </a:p>
        </p:txBody>
      </p:sp>
    </p:spTree>
    <p:extLst>
      <p:ext uri="{BB962C8B-B14F-4D97-AF65-F5344CB8AC3E}">
        <p14:creationId xmlns:p14="http://schemas.microsoft.com/office/powerpoint/2010/main" val="34605844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6/12/2023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314451"/>
            <a:ext cx="8229600" cy="33944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520EE17-CFAB-4D26-B63C-0014F2997EC4}" type="datetimeFigureOut">
              <a:rPr lang="en-US" smtClean="0"/>
              <a:pPr/>
              <a:t>6/12/2023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34CEBB-2B45-44E7-9A9C-6831F2A34C7A}" type="slidenum">
              <a:rPr lang="en-US" smtClean="0"/>
              <a:pPr/>
              <a:t>‹#›</a:t>
            </a:fld>
            <a:endParaRPr lang="en-US"/>
          </a:p>
        </p:txBody>
      </p:sp>
    </p:spTree>
    <p:extLst>
      <p:ext uri="{BB962C8B-B14F-4D97-AF65-F5344CB8AC3E}">
        <p14:creationId xmlns:p14="http://schemas.microsoft.com/office/powerpoint/2010/main" val="1937949927"/>
      </p:ext>
    </p:extLst>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6/12/2023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6/12/2023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6/12/2023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6/12/2023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6/12/2023</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6.png"/><Relationship Id="rId5" Type="http://schemas.microsoft.com/office/2007/relationships/hdphoto" Target="../media/hdphoto1.wdp"/><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9.pn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18.png"/><Relationship Id="rId5" Type="http://schemas.microsoft.com/office/2007/relationships/hdphoto" Target="../media/hdphoto1.wdp"/><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21.png"/><Relationship Id="rId5" Type="http://schemas.microsoft.com/office/2007/relationships/hdphoto" Target="../media/hdphoto1.wdp"/><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23.pn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220.png"/><Relationship Id="rId5" Type="http://schemas.openxmlformats.org/officeDocument/2006/relationships/image" Target="../media/image24.png"/><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png"/><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9.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30.png"/><Relationship Id="rId4" Type="http://schemas.microsoft.com/office/2007/relationships/hdphoto" Target="../media/hdphoto1.wdp"/></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31.png"/><Relationship Id="rId4" Type="http://schemas.microsoft.com/office/2007/relationships/hdphoto" Target="../media/hdphoto1.wdp"/></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9.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2.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2.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2.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320.png"/><Relationship Id="rId5" Type="http://schemas.openxmlformats.org/officeDocument/2006/relationships/image" Target="../media/image33.jpeg"/><Relationship Id="rId4" Type="http://schemas.microsoft.com/office/2007/relationships/hdphoto" Target="../media/hdphoto1.wdp"/></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microsoft.com/office/2007/relationships/hdphoto" Target="../media/hdphoto1.wdp"/></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microsoft.com/office/2007/relationships/hdphoto" Target="../media/hdphoto1.wdp"/></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4.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0.png"/><Relationship Id="rId5" Type="http://schemas.microsoft.com/office/2007/relationships/hdphoto" Target="../media/hdphoto1.wdp"/><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3.png"/><Relationship Id="rId5" Type="http://schemas.microsoft.com/office/2007/relationships/hdphoto" Target="../media/hdphoto1.wdp"/><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4.png"/><Relationship Id="rId5" Type="http://schemas.microsoft.com/office/2007/relationships/hdphoto" Target="../media/hdphoto1.wdp"/><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91479" y="1428750"/>
            <a:ext cx="4834962" cy="923322"/>
          </a:xfrm>
          <a:prstGeom prst="rect">
            <a:avLst/>
          </a:prstGeom>
          <a:noFill/>
        </p:spPr>
        <p:txBody>
          <a:bodyPr wrap="none" lIns="91432" tIns="45716" rIns="91432" bIns="45716">
            <a:spAutoFit/>
          </a:bodyPr>
          <a:lstStyle/>
          <a:p>
            <a:pPr algn="ctr"/>
            <a:r>
              <a:rPr lang="id-ID" sz="5400" b="1" noProof="1">
                <a:ln w="0"/>
                <a:solidFill>
                  <a:schemeClr val="tx1">
                    <a:lumMod val="75000"/>
                    <a:lumOff val="25000"/>
                  </a:schemeClr>
                </a:solidFill>
                <a:effectLst>
                  <a:outerShdw blurRad="38100" dist="38100" dir="2700000" algn="tl">
                    <a:srgbClr val="000000">
                      <a:alpha val="43137"/>
                    </a:srgbClr>
                  </a:outerShdw>
                </a:effectLst>
                <a:latin typeface="Bodoni MT Condensed" panose="02070606080606020203" pitchFamily="18" charset="0"/>
                <a:ea typeface="Cambria" pitchFamily="18" charset="0"/>
                <a:cs typeface="Calibri" pitchFamily="34" charset="0"/>
              </a:rPr>
              <a:t>Media Pembelajaran</a:t>
            </a:r>
          </a:p>
        </p:txBody>
      </p:sp>
      <p:sp>
        <p:nvSpPr>
          <p:cNvPr id="6" name="Rectangle 5"/>
          <p:cNvSpPr/>
          <p:nvPr/>
        </p:nvSpPr>
        <p:spPr>
          <a:xfrm>
            <a:off x="579121" y="2394295"/>
            <a:ext cx="5059679" cy="1138765"/>
          </a:xfrm>
          <a:prstGeom prst="rect">
            <a:avLst/>
          </a:prstGeom>
          <a:noFill/>
        </p:spPr>
        <p:txBody>
          <a:bodyPr wrap="square" lIns="91432" tIns="45716" rIns="91432" bIns="45716">
            <a:spAutoFit/>
          </a:bodyPr>
          <a:lstStyle/>
          <a:p>
            <a:pPr algn="ctr"/>
            <a:r>
              <a:rPr lang="id-ID" sz="4000" b="1" noProof="1">
                <a:ln w="0"/>
                <a:effectLst>
                  <a:outerShdw blurRad="38100" dist="19050" dir="2700000" algn="tl" rotWithShape="0">
                    <a:schemeClr val="dk1">
                      <a:alpha val="40000"/>
                    </a:schemeClr>
                  </a:outerShdw>
                </a:effectLst>
                <a:latin typeface="Candara Light" panose="020E0502030303020204" pitchFamily="34" charset="0"/>
                <a:ea typeface="Batang" pitchFamily="18" charset="-127"/>
                <a:cs typeface="Courier New" panose="02070309020205020404" pitchFamily="49" charset="0"/>
              </a:rPr>
              <a:t>Ekonomi</a:t>
            </a:r>
            <a:endParaRPr lang="id-ID" sz="6600" b="1" noProof="1">
              <a:ln w="0"/>
              <a:effectLst>
                <a:outerShdw blurRad="38100" dist="19050" dir="2700000" algn="tl" rotWithShape="0">
                  <a:schemeClr val="dk1">
                    <a:alpha val="40000"/>
                  </a:schemeClr>
                </a:outerShdw>
              </a:effectLst>
              <a:latin typeface="Candara Light" panose="020E0502030303020204" pitchFamily="34" charset="0"/>
              <a:ea typeface="Batang" pitchFamily="18" charset="-127"/>
              <a:cs typeface="Courier New" panose="02070309020205020404" pitchFamily="49" charset="0"/>
            </a:endParaRPr>
          </a:p>
          <a:p>
            <a:pPr algn="ctr"/>
            <a:r>
              <a:rPr lang="id-ID" sz="2800" b="1" noProof="1">
                <a:ln w="0"/>
                <a:effectLst>
                  <a:outerShdw blurRad="38100" dist="19050" dir="2700000" algn="tl" rotWithShape="0">
                    <a:schemeClr val="dk1">
                      <a:alpha val="40000"/>
                    </a:schemeClr>
                  </a:outerShdw>
                </a:effectLst>
                <a:latin typeface="Candara Light" panose="020E0502030303020204" pitchFamily="34" charset="0"/>
                <a:ea typeface="Batang" pitchFamily="18" charset="-127"/>
                <a:cs typeface="Courier New" panose="02070309020205020404" pitchFamily="49" charset="0"/>
              </a:rPr>
              <a:t>untuk SMA/MA Kelas </a:t>
            </a:r>
            <a:r>
              <a:rPr lang="en-US" sz="2800" b="1" noProof="1">
                <a:ln w="0"/>
                <a:effectLst>
                  <a:outerShdw blurRad="38100" dist="19050" dir="2700000" algn="tl" rotWithShape="0">
                    <a:schemeClr val="dk1">
                      <a:alpha val="40000"/>
                    </a:schemeClr>
                  </a:outerShdw>
                </a:effectLst>
                <a:latin typeface="Candara Light" panose="020E0502030303020204" pitchFamily="34" charset="0"/>
                <a:ea typeface="Batang" pitchFamily="18" charset="-127"/>
                <a:cs typeface="Courier New" panose="02070309020205020404" pitchFamily="49" charset="0"/>
              </a:rPr>
              <a:t>XI</a:t>
            </a:r>
            <a:endParaRPr lang="id-ID" sz="2800" b="1" noProof="1">
              <a:ln w="0"/>
              <a:effectLst>
                <a:outerShdw blurRad="38100" dist="19050" dir="2700000" algn="tl" rotWithShape="0">
                  <a:schemeClr val="dk1">
                    <a:alpha val="40000"/>
                  </a:schemeClr>
                </a:outerShdw>
              </a:effectLst>
              <a:latin typeface="Candara Light" panose="020E0502030303020204" pitchFamily="34" charset="0"/>
              <a:ea typeface="Batang" pitchFamily="18" charset="-127"/>
              <a:cs typeface="Courier New" panose="02070309020205020404" pitchFamily="49" charset="0"/>
            </a:endParaRPr>
          </a:p>
        </p:txBody>
      </p:sp>
      <p:cxnSp>
        <p:nvCxnSpPr>
          <p:cNvPr id="7" name="Straight Connector 6"/>
          <p:cNvCxnSpPr/>
          <p:nvPr/>
        </p:nvCxnSpPr>
        <p:spPr>
          <a:xfrm>
            <a:off x="502920" y="2343150"/>
            <a:ext cx="5212080" cy="0"/>
          </a:xfrm>
          <a:prstGeom prst="line">
            <a:avLst/>
          </a:prstGeom>
          <a:ln w="57150"/>
        </p:spPr>
        <p:style>
          <a:lnRef idx="3">
            <a:schemeClr val="dk1"/>
          </a:lnRef>
          <a:fillRef idx="0">
            <a:schemeClr val="dk1"/>
          </a:fillRef>
          <a:effectRef idx="2">
            <a:schemeClr val="dk1"/>
          </a:effectRef>
          <a:fontRef idx="minor">
            <a:schemeClr val="tx1"/>
          </a:fontRef>
        </p:style>
      </p:cxnSp>
      <p:pic>
        <p:nvPicPr>
          <p:cNvPr id="1026"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rot="297755">
            <a:off x="5925714" y="566571"/>
            <a:ext cx="2416148" cy="3553159"/>
          </a:xfrm>
          <a:prstGeom prst="rect">
            <a:avLst/>
          </a:prstGeom>
          <a:ln>
            <a:noFill/>
          </a:ln>
          <a:effectLst>
            <a:outerShdw blurRad="76200" dist="76200" dir="20400000" sx="102000" sy="102000" algn="bl" rotWithShape="0">
              <a:prstClr val="black">
                <a:alpha val="50000"/>
              </a:prstClr>
            </a:outerShdw>
          </a:effectLst>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0" y="4302125"/>
            <a:ext cx="9144000" cy="841375"/>
            <a:chOff x="0" y="4302125"/>
            <a:chExt cx="9144000" cy="841375"/>
          </a:xfrm>
        </p:grpSpPr>
        <p:grpSp>
          <p:nvGrpSpPr>
            <p:cNvPr id="2" name="Group 1"/>
            <p:cNvGrpSpPr/>
            <p:nvPr/>
          </p:nvGrpSpPr>
          <p:grpSpPr>
            <a:xfrm>
              <a:off x="0"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p:cNvPicPr>
                  <a:picLocks noChangeAspect="1" noChangeArrowheads="1"/>
                </p:cNvPicPr>
                <p:nvPr/>
              </p:nvPicPr>
              <p:blipFill>
                <a:blip r:embed="rId4" cstate="print"/>
                <a:srcRect/>
                <a:stretch>
                  <a:fillRect/>
                </a:stretch>
              </p:blipFill>
              <p:spPr bwMode="auto">
                <a:xfrm>
                  <a:off x="0" y="4302125"/>
                  <a:ext cx="9144000" cy="841375"/>
                </a:xfrm>
                <a:prstGeom prst="rect">
                  <a:avLst/>
                </a:prstGeom>
                <a:noFill/>
              </p:spPr>
            </p:pic>
            <p:sp>
              <p:nvSpPr>
                <p:cNvPr id="9" name="TextBox 16"/>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12" name="Picture 11"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3" name="Rectangle 2"/>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Tree>
    <p:extLst>
      <p:ext uri="{BB962C8B-B14F-4D97-AF65-F5344CB8AC3E}">
        <p14:creationId xmlns:p14="http://schemas.microsoft.com/office/powerpoint/2010/main" val="137722438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with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p:tgtEl>
                                          <p:spTgt spid="5"/>
                                        </p:tgtEl>
                                        <p:attrNameLst>
                                          <p:attrName>ppt_x</p:attrName>
                                        </p:attrNameLst>
                                      </p:cBhvr>
                                      <p:tavLst>
                                        <p:tav tm="0">
                                          <p:val>
                                            <p:strVal val="#ppt_x+#ppt_w*1.125000"/>
                                          </p:val>
                                        </p:tav>
                                        <p:tav tm="100000">
                                          <p:val>
                                            <p:strVal val="#ppt_x"/>
                                          </p:val>
                                        </p:tav>
                                      </p:tavLst>
                                    </p:anim>
                                    <p:animEffect transition="in" filter="wipe(left)">
                                      <p:cBhvr>
                                        <p:cTn id="8" dur="750"/>
                                        <p:tgtEl>
                                          <p:spTgt spid="5"/>
                                        </p:tgtEl>
                                      </p:cBhvr>
                                    </p:animEffect>
                                  </p:childTnLst>
                                </p:cTn>
                              </p:par>
                              <p:par>
                                <p:cTn id="9" presetID="22" presetClass="entr" presetSubtype="8" fill="hold" nodeType="withEffect">
                                  <p:stCondLst>
                                    <p:cond delay="200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par>
                                <p:cTn id="12" presetID="50" presetClass="entr" presetSubtype="0" decel="100000" fill="hold" grpId="0" nodeType="withEffect">
                                  <p:stCondLst>
                                    <p:cond delay="275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strVal val="#ppt_w+.3"/>
                                          </p:val>
                                        </p:tav>
                                        <p:tav tm="100000">
                                          <p:val>
                                            <p:strVal val="#ppt_w"/>
                                          </p:val>
                                        </p:tav>
                                      </p:tavLst>
                                    </p:anim>
                                    <p:anim calcmode="lin" valueType="num">
                                      <p:cBhvr>
                                        <p:cTn id="15" dur="1000" fill="hold"/>
                                        <p:tgtEl>
                                          <p:spTgt spid="6"/>
                                        </p:tgtEl>
                                        <p:attrNameLst>
                                          <p:attrName>ppt_h</p:attrName>
                                        </p:attrNameLst>
                                      </p:cBhvr>
                                      <p:tavLst>
                                        <p:tav tm="0">
                                          <p:val>
                                            <p:strVal val="#ppt_h"/>
                                          </p:val>
                                        </p:tav>
                                        <p:tav tm="100000">
                                          <p:val>
                                            <p:strVal val="#ppt_h"/>
                                          </p:val>
                                        </p:tav>
                                      </p:tavLst>
                                    </p:anim>
                                    <p:animEffect transition="in" filter="fade">
                                      <p:cBhvr>
                                        <p:cTn id="16" dur="1000"/>
                                        <p:tgtEl>
                                          <p:spTgt spid="6"/>
                                        </p:tgtEl>
                                      </p:cBhvr>
                                    </p:animEffect>
                                  </p:childTnLst>
                                </p:cTn>
                              </p:par>
                              <p:par>
                                <p:cTn id="17" presetID="18" presetClass="entr" presetSubtype="12" fill="hold" nodeType="withEffect">
                                  <p:stCondLst>
                                    <p:cond delay="3200"/>
                                  </p:stCondLst>
                                  <p:childTnLst>
                                    <p:set>
                                      <p:cBhvr>
                                        <p:cTn id="18" dur="1" fill="hold">
                                          <p:stCondLst>
                                            <p:cond delay="0"/>
                                          </p:stCondLst>
                                        </p:cTn>
                                        <p:tgtEl>
                                          <p:spTgt spid="1026"/>
                                        </p:tgtEl>
                                        <p:attrNameLst>
                                          <p:attrName>style.visibility</p:attrName>
                                        </p:attrNameLst>
                                      </p:cBhvr>
                                      <p:to>
                                        <p:strVal val="visible"/>
                                      </p:to>
                                    </p:set>
                                    <p:animEffect transition="in" filter="strips(downLeft)">
                                      <p:cBhvr>
                                        <p:cTn id="19" dur="125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85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0F20E92-24EB-BE5A-FC9C-D2112A9D17AC}"/>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7AAFE50F-74F0-82F1-F678-8D28ECA7D6D7}"/>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C7848560-D821-BBDE-D501-861096D9CB47}"/>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692C209A-FACB-F9C8-005B-E0AB3A2C0287}"/>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AE20FEA4-9091-D0B8-20C9-E9B48EA6471E}"/>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69B15C5C-18C1-CE5D-68BD-0B21BE33804F}"/>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AB27EE54-FC86-F5C5-5D9D-57F0CF5173AA}"/>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2260;p38">
            <a:extLst>
              <a:ext uri="{FF2B5EF4-FFF2-40B4-BE49-F238E27FC236}">
                <a16:creationId xmlns:a16="http://schemas.microsoft.com/office/drawing/2014/main" id="{1627D480-9E83-3ECE-B9F9-D1ABAAC6FAF6}"/>
              </a:ext>
            </a:extLst>
          </p:cNvPr>
          <p:cNvSpPr txBox="1">
            <a:spLocks/>
          </p:cNvSpPr>
          <p:nvPr/>
        </p:nvSpPr>
        <p:spPr>
          <a:xfrm>
            <a:off x="76200" y="143901"/>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02</a:t>
            </a:r>
          </a:p>
        </p:txBody>
      </p:sp>
      <p:sp>
        <p:nvSpPr>
          <p:cNvPr id="10" name="Google Shape;2259;p38">
            <a:extLst>
              <a:ext uri="{FF2B5EF4-FFF2-40B4-BE49-F238E27FC236}">
                <a16:creationId xmlns:a16="http://schemas.microsoft.com/office/drawing/2014/main" id="{BE7F4233-0402-39AE-13B9-BEEC56906916}"/>
              </a:ext>
            </a:extLst>
          </p:cNvPr>
          <p:cNvSpPr txBox="1">
            <a:spLocks/>
          </p:cNvSpPr>
          <p:nvPr/>
        </p:nvSpPr>
        <p:spPr>
          <a:xfrm>
            <a:off x="784533" y="189486"/>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Teori</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Penawaran</a:t>
            </a:r>
            <a:r>
              <a:rPr lang="en-US" sz="1600" dirty="0">
                <a:solidFill>
                  <a:schemeClr val="tx2"/>
                </a:solidFill>
                <a:latin typeface="Hiragino Kaku Gothic StdN W8" panose="020B0800000000000000" pitchFamily="34" charset="-128"/>
                <a:ea typeface="Hiragino Kaku Gothic StdN W8" panose="020B0800000000000000" pitchFamily="34" charset="-128"/>
              </a:rPr>
              <a:t> Uang</a:t>
            </a:r>
          </a:p>
        </p:txBody>
      </p:sp>
      <p:sp>
        <p:nvSpPr>
          <p:cNvPr id="11" name="TextBox 10">
            <a:extLst>
              <a:ext uri="{FF2B5EF4-FFF2-40B4-BE49-F238E27FC236}">
                <a16:creationId xmlns:a16="http://schemas.microsoft.com/office/drawing/2014/main" id="{26BD72B3-3B25-84BC-769F-CFEEBB11C508}"/>
              </a:ext>
            </a:extLst>
          </p:cNvPr>
          <p:cNvSpPr txBox="1"/>
          <p:nvPr/>
        </p:nvSpPr>
        <p:spPr>
          <a:xfrm>
            <a:off x="480188" y="621586"/>
            <a:ext cx="3444755" cy="307777"/>
          </a:xfrm>
          <a:prstGeom prst="rect">
            <a:avLst/>
          </a:prstGeom>
          <a:noFill/>
        </p:spPr>
        <p:txBody>
          <a:bodyPr wrap="square" rtlCol="0">
            <a:spAutoFit/>
          </a:bodyPr>
          <a:lstStyle/>
          <a:p>
            <a:pPr marL="342900" indent="-342900">
              <a:buFont typeface="+mj-lt"/>
              <a:buAutoNum type="alphaLcPeriod"/>
            </a:pPr>
            <a:r>
              <a:rPr lang="id-ID" sz="1400" dirty="0">
                <a:latin typeface="Quire Sans" panose="020B0502040400020003" pitchFamily="34" charset="0"/>
                <a:cs typeface="Quire Sans" panose="020B0502040400020003" pitchFamily="34" charset="0"/>
              </a:rPr>
              <a:t>Pengertian Penawaran Uang</a:t>
            </a:r>
          </a:p>
        </p:txBody>
      </p:sp>
      <p:sp>
        <p:nvSpPr>
          <p:cNvPr id="12" name="TextBox 11">
            <a:extLst>
              <a:ext uri="{FF2B5EF4-FFF2-40B4-BE49-F238E27FC236}">
                <a16:creationId xmlns:a16="http://schemas.microsoft.com/office/drawing/2014/main" id="{590B4626-AFA7-6429-6019-B8493519D999}"/>
              </a:ext>
            </a:extLst>
          </p:cNvPr>
          <p:cNvSpPr txBox="1"/>
          <p:nvPr/>
        </p:nvSpPr>
        <p:spPr>
          <a:xfrm>
            <a:off x="838200" y="924863"/>
            <a:ext cx="7086600" cy="1892826"/>
          </a:xfrm>
          <a:prstGeom prst="rect">
            <a:avLst/>
          </a:prstGeom>
          <a:noFill/>
        </p:spPr>
        <p:txBody>
          <a:bodyPr wrap="square" rtlCol="0">
            <a:spAutoFit/>
          </a:bodyPr>
          <a:lstStyle/>
          <a:p>
            <a:pPr algn="just"/>
            <a:r>
              <a:rPr lang="id-ID" sz="1300" dirty="0">
                <a:latin typeface="Quire Sans Light" panose="020B0302040400020003" pitchFamily="34" charset="0"/>
              </a:rPr>
              <a:t>Pada hakikatnya, penawaran uang adalah jumlah uang yang tersedia dalam suatu perekonomian. Menurut Solikin dan Suseno dalam buku </a:t>
            </a:r>
            <a:r>
              <a:rPr lang="id-ID" sz="1300" i="1" dirty="0">
                <a:latin typeface="Quire Sans Light" panose="020B0302040400020003" pitchFamily="34" charset="0"/>
              </a:rPr>
              <a:t>Uang: Pengertian, Penciptaan, dan Peranannya dalam Perekonomian, </a:t>
            </a:r>
            <a:r>
              <a:rPr lang="id-ID" sz="1300" dirty="0">
                <a:latin typeface="Quire Sans Light" panose="020B0302040400020003" pitchFamily="34" charset="0"/>
              </a:rPr>
              <a:t>di Indonesia dikenal dua jenis uang beredar sebagai berikut.</a:t>
            </a:r>
          </a:p>
          <a:p>
            <a:pPr marL="342900" indent="-342900" algn="just">
              <a:buFont typeface="+mj-lt"/>
              <a:buAutoNum type="arabicParenR"/>
            </a:pPr>
            <a:r>
              <a:rPr lang="id-ID" sz="1300" dirty="0">
                <a:latin typeface="Quire Sans Light" panose="020B0302040400020003" pitchFamily="34" charset="0"/>
              </a:rPr>
              <a:t>Uang beredar dalam arti sempit (M</a:t>
            </a:r>
            <a:r>
              <a:rPr lang="id-ID" sz="1300" baseline="-25000" dirty="0">
                <a:latin typeface="Quire Sans Light" panose="020B0302040400020003" pitchFamily="34" charset="0"/>
              </a:rPr>
              <a:t>1</a:t>
            </a:r>
            <a:r>
              <a:rPr lang="id-ID" sz="1300" dirty="0">
                <a:latin typeface="Quire Sans Light" panose="020B0302040400020003" pitchFamily="34" charset="0"/>
              </a:rPr>
              <a:t>), yaitu uang transaksi yang meliputi yang kartal (uang kertas dan logam) dan uang giral (simpanan giro, cek perjalanan, dan wesel).</a:t>
            </a:r>
          </a:p>
          <a:p>
            <a:pPr marL="342900" indent="-342900" algn="just">
              <a:buFont typeface="+mj-lt"/>
              <a:buAutoNum type="arabicParenR"/>
            </a:pPr>
            <a:r>
              <a:rPr lang="id-ID" sz="1300" dirty="0">
                <a:latin typeface="Quire Sans Light" panose="020B0302040400020003" pitchFamily="34" charset="0"/>
              </a:rPr>
              <a:t>Uang beredar dalam arti luas (M</a:t>
            </a:r>
            <a:r>
              <a:rPr lang="id-ID" sz="1300" baseline="-25000" dirty="0">
                <a:latin typeface="Quire Sans Light" panose="020B0302040400020003" pitchFamily="34" charset="0"/>
              </a:rPr>
              <a:t>2</a:t>
            </a:r>
            <a:r>
              <a:rPr lang="id-ID" sz="1300" dirty="0">
                <a:latin typeface="Quire Sans Light" panose="020B0302040400020003" pitchFamily="34" charset="0"/>
              </a:rPr>
              <a:t>), yaitu M</a:t>
            </a:r>
            <a:r>
              <a:rPr lang="id-ID" sz="1300" baseline="-25000" dirty="0">
                <a:latin typeface="Quire Sans Light" panose="020B0302040400020003" pitchFamily="34" charset="0"/>
              </a:rPr>
              <a:t>1</a:t>
            </a:r>
            <a:r>
              <a:rPr lang="id-ID" sz="1300" dirty="0">
                <a:latin typeface="Quire Sans Light" panose="020B0302040400020003" pitchFamily="34" charset="0"/>
              </a:rPr>
              <a:t> ditambah dengan uang kuasi yang terdiri atas rekening tabungan, deposito berjangka, dan surat berharga lainnya.</a:t>
            </a:r>
          </a:p>
          <a:p>
            <a:pPr algn="just"/>
            <a:r>
              <a:rPr lang="id-ID" sz="1300" dirty="0">
                <a:latin typeface="Quire Sans Light" panose="020B0302040400020003" pitchFamily="34" charset="0"/>
              </a:rPr>
              <a:t>Menurut </a:t>
            </a:r>
            <a:r>
              <a:rPr lang="id-ID" sz="1300" dirty="0" err="1">
                <a:latin typeface="Quire Sans Light" panose="020B0302040400020003" pitchFamily="34" charset="0"/>
              </a:rPr>
              <a:t>Case</a:t>
            </a:r>
            <a:r>
              <a:rPr lang="id-ID" sz="1300" dirty="0">
                <a:latin typeface="Quire Sans Light" panose="020B0302040400020003" pitchFamily="34" charset="0"/>
              </a:rPr>
              <a:t> dan </a:t>
            </a:r>
            <a:r>
              <a:rPr lang="id-ID" sz="1300" dirty="0" err="1">
                <a:latin typeface="Quire Sans Light" panose="020B0302040400020003" pitchFamily="34" charset="0"/>
              </a:rPr>
              <a:t>Fair</a:t>
            </a:r>
            <a:r>
              <a:rPr lang="id-ID" sz="1300" dirty="0">
                <a:latin typeface="Quire Sans Light" panose="020B0302040400020003" pitchFamily="34" charset="0"/>
              </a:rPr>
              <a:t> dalam buku </a:t>
            </a:r>
            <a:r>
              <a:rPr lang="id-ID" sz="1300" i="1" dirty="0" err="1">
                <a:latin typeface="Quire Sans Light" panose="020B0302040400020003" pitchFamily="34" charset="0"/>
              </a:rPr>
              <a:t>Prinsip-Prinsip</a:t>
            </a:r>
            <a:r>
              <a:rPr lang="id-ID" sz="1300" i="1" dirty="0">
                <a:latin typeface="Quire Sans Light" panose="020B0302040400020003" pitchFamily="34" charset="0"/>
              </a:rPr>
              <a:t> Ekonomi, </a:t>
            </a:r>
            <a:r>
              <a:rPr lang="id-ID" sz="1300" dirty="0">
                <a:latin typeface="Quire Sans Light" panose="020B0302040400020003" pitchFamily="34" charset="0"/>
              </a:rPr>
              <a:t>jumlah uang beredar dapat diartikan lebih luas dari M</a:t>
            </a:r>
            <a:r>
              <a:rPr lang="id-ID" sz="1300" baseline="-25000" dirty="0">
                <a:latin typeface="Quire Sans Light" panose="020B0302040400020003" pitchFamily="34" charset="0"/>
              </a:rPr>
              <a:t>2</a:t>
            </a:r>
            <a:r>
              <a:rPr lang="id-ID" sz="1300" dirty="0">
                <a:latin typeface="Quire Sans Light" panose="020B0302040400020003" pitchFamily="34" charset="0"/>
              </a:rPr>
              <a:t>. Di Amerika dikenal juga istilah uang beredar M</a:t>
            </a:r>
            <a:r>
              <a:rPr lang="id-ID" sz="1300" baseline="-25000" dirty="0">
                <a:latin typeface="Quire Sans Light" panose="020B0302040400020003" pitchFamily="34" charset="0"/>
              </a:rPr>
              <a:t>3 </a:t>
            </a:r>
            <a:r>
              <a:rPr lang="id-ID" sz="1300" dirty="0">
                <a:latin typeface="Quire Sans Light" panose="020B0302040400020003" pitchFamily="34" charset="0"/>
              </a:rPr>
              <a:t>dan L. </a:t>
            </a:r>
          </a:p>
        </p:txBody>
      </p:sp>
      <p:sp>
        <p:nvSpPr>
          <p:cNvPr id="13" name="Rectangle 12">
            <a:extLst>
              <a:ext uri="{FF2B5EF4-FFF2-40B4-BE49-F238E27FC236}">
                <a16:creationId xmlns:a16="http://schemas.microsoft.com/office/drawing/2014/main" id="{1ED76269-7E44-3EED-9A0F-47D6B267C8CA}"/>
              </a:ext>
            </a:extLst>
          </p:cNvPr>
          <p:cNvSpPr/>
          <p:nvPr/>
        </p:nvSpPr>
        <p:spPr>
          <a:xfrm>
            <a:off x="1751328" y="3187844"/>
            <a:ext cx="2633439" cy="310515"/>
          </a:xfrm>
          <a:prstGeom prst="rect">
            <a:avLst/>
          </a:prstGeom>
          <a:solidFill>
            <a:schemeClr val="accent4">
              <a:lumMod val="60000"/>
              <a:lumOff val="4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en-US" sz="1400" i="1" kern="100" dirty="0">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M</a:t>
            </a:r>
            <a:r>
              <a:rPr lang="en-US" sz="1400" i="1" kern="100" baseline="-25000" dirty="0">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1</a:t>
            </a:r>
            <a:r>
              <a:rPr lang="en-US" sz="1400" i="1" kern="100" dirty="0">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 = uang </a:t>
            </a:r>
            <a:r>
              <a:rPr lang="en-US" sz="1400" i="1" kern="100" dirty="0" err="1">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kartal</a:t>
            </a:r>
            <a:r>
              <a:rPr lang="en-US" sz="1400" i="1" kern="100" dirty="0">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 + uang </a:t>
            </a:r>
            <a:r>
              <a:rPr lang="en-US" sz="1400" i="1" kern="100" dirty="0" err="1">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giral</a:t>
            </a:r>
            <a:endParaRPr lang="en-US" sz="1400" i="1" kern="100" dirty="0">
              <a:effectLst/>
              <a:latin typeface="Quire Sans" panose="020B0502040400020003" pitchFamily="34" charset="0"/>
              <a:ea typeface="Times New Roman" panose="02020603050405020304" pitchFamily="18" charset="0"/>
              <a:cs typeface="Quire Sans" panose="020B0502040400020003" pitchFamily="34" charset="0"/>
            </a:endParaRPr>
          </a:p>
        </p:txBody>
      </p:sp>
      <p:sp>
        <p:nvSpPr>
          <p:cNvPr id="14" name="Rectangle 13">
            <a:extLst>
              <a:ext uri="{FF2B5EF4-FFF2-40B4-BE49-F238E27FC236}">
                <a16:creationId xmlns:a16="http://schemas.microsoft.com/office/drawing/2014/main" id="{8405B852-4EA1-5BDA-9878-885D1A3FC72A}"/>
              </a:ext>
            </a:extLst>
          </p:cNvPr>
          <p:cNvSpPr/>
          <p:nvPr/>
        </p:nvSpPr>
        <p:spPr>
          <a:xfrm>
            <a:off x="4852669" y="3169061"/>
            <a:ext cx="1834515" cy="329297"/>
          </a:xfrm>
          <a:prstGeom prst="rect">
            <a:avLst/>
          </a:prstGeom>
          <a:solidFill>
            <a:schemeClr val="accent4">
              <a:lumMod val="60000"/>
              <a:lumOff val="4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en-US" sz="1400" i="1" kern="100" dirty="0">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M</a:t>
            </a:r>
            <a:r>
              <a:rPr lang="en-US" sz="1400" i="1" kern="100" baseline="-25000" dirty="0">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2 </a:t>
            </a:r>
            <a:r>
              <a:rPr lang="en-US" sz="1400" i="1" kern="100" dirty="0">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 M</a:t>
            </a:r>
            <a:r>
              <a:rPr lang="en-US" sz="1400" i="1" kern="100" baseline="-25000" dirty="0">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1</a:t>
            </a:r>
            <a:r>
              <a:rPr lang="en-US" sz="1400" i="1" kern="100" dirty="0">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 + uang </a:t>
            </a:r>
            <a:r>
              <a:rPr lang="en-US" sz="1400" i="1" kern="100" dirty="0" err="1">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kuasi</a:t>
            </a:r>
            <a:endParaRPr lang="en-US" sz="1400" i="1" kern="100" dirty="0">
              <a:effectLst/>
              <a:latin typeface="Quire Sans" panose="020B0502040400020003" pitchFamily="34" charset="0"/>
              <a:ea typeface="Times New Roman" panose="02020603050405020304" pitchFamily="18" charset="0"/>
              <a:cs typeface="Quire Sans" panose="020B0502040400020003" pitchFamily="34" charset="0"/>
            </a:endParaRPr>
          </a:p>
        </p:txBody>
      </p:sp>
      <p:sp>
        <p:nvSpPr>
          <p:cNvPr id="15" name="Rectangle 14">
            <a:extLst>
              <a:ext uri="{FF2B5EF4-FFF2-40B4-BE49-F238E27FC236}">
                <a16:creationId xmlns:a16="http://schemas.microsoft.com/office/drawing/2014/main" id="{D4978AD2-EE9F-5554-5A58-D345FACF67B0}"/>
              </a:ext>
            </a:extLst>
          </p:cNvPr>
          <p:cNvSpPr/>
          <p:nvPr/>
        </p:nvSpPr>
        <p:spPr>
          <a:xfrm>
            <a:off x="1640837" y="3716114"/>
            <a:ext cx="2854420" cy="304800"/>
          </a:xfrm>
          <a:prstGeom prst="rect">
            <a:avLst/>
          </a:prstGeom>
          <a:solidFill>
            <a:schemeClr val="accent4">
              <a:lumMod val="60000"/>
              <a:lumOff val="4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en-US" sz="1400" i="1" kern="100" dirty="0">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M</a:t>
            </a:r>
            <a:r>
              <a:rPr lang="en-US" sz="1400" i="1" kern="100" baseline="-25000" dirty="0">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3 </a:t>
            </a:r>
            <a:r>
              <a:rPr lang="en-US" sz="1400" i="1" kern="100" dirty="0">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 M</a:t>
            </a:r>
            <a:r>
              <a:rPr lang="en-US" sz="1400" i="1" kern="100" baseline="-25000" dirty="0">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2</a:t>
            </a:r>
            <a:r>
              <a:rPr lang="en-US" sz="1400" i="1" kern="100" dirty="0">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 + </a:t>
            </a:r>
            <a:r>
              <a:rPr lang="en-US" sz="1400" i="1" kern="100" dirty="0" err="1">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deposito</a:t>
            </a:r>
            <a:r>
              <a:rPr lang="en-US" sz="1400" i="1" kern="100" dirty="0">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 </a:t>
            </a:r>
            <a:r>
              <a:rPr lang="en-US" sz="1400" i="1" kern="100" dirty="0" err="1">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jangka</a:t>
            </a:r>
            <a:r>
              <a:rPr lang="en-US" sz="1400" i="1" kern="100" dirty="0">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 </a:t>
            </a:r>
            <a:r>
              <a:rPr lang="en-US" sz="1400" i="1" kern="100" dirty="0" err="1">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panjang</a:t>
            </a:r>
            <a:endParaRPr lang="en-US" sz="1400" i="1" kern="100" dirty="0">
              <a:effectLst/>
              <a:latin typeface="Quire Sans" panose="020B0502040400020003" pitchFamily="34" charset="0"/>
              <a:ea typeface="Times New Roman" panose="02020603050405020304" pitchFamily="18" charset="0"/>
              <a:cs typeface="Quire Sans" panose="020B0502040400020003" pitchFamily="34" charset="0"/>
            </a:endParaRPr>
          </a:p>
        </p:txBody>
      </p:sp>
      <p:sp>
        <p:nvSpPr>
          <p:cNvPr id="16" name="Rectangle 15">
            <a:extLst>
              <a:ext uri="{FF2B5EF4-FFF2-40B4-BE49-F238E27FC236}">
                <a16:creationId xmlns:a16="http://schemas.microsoft.com/office/drawing/2014/main" id="{DAB1D23B-052F-CF15-65F6-C955BA068506}"/>
              </a:ext>
            </a:extLst>
          </p:cNvPr>
          <p:cNvSpPr/>
          <p:nvPr/>
        </p:nvSpPr>
        <p:spPr>
          <a:xfrm>
            <a:off x="4852669" y="3685081"/>
            <a:ext cx="1834515" cy="329297"/>
          </a:xfrm>
          <a:prstGeom prst="rect">
            <a:avLst/>
          </a:prstGeom>
          <a:solidFill>
            <a:schemeClr val="accent4">
              <a:lumMod val="60000"/>
              <a:lumOff val="4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en-US" sz="1400" i="1" kern="100" dirty="0">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L = M</a:t>
            </a:r>
            <a:r>
              <a:rPr lang="en-US" sz="1400" i="1" kern="100" baseline="-25000" dirty="0">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3</a:t>
            </a:r>
            <a:r>
              <a:rPr lang="en-US" sz="1400" i="1" kern="100" dirty="0">
                <a:solidFill>
                  <a:srgbClr val="000000"/>
                </a:solidFill>
                <a:effectLst/>
                <a:latin typeface="Quire Sans" panose="020B0502040400020003" pitchFamily="34" charset="0"/>
                <a:ea typeface="Times New Roman" panose="02020603050405020304" pitchFamily="18" charset="0"/>
                <a:cs typeface="Quire Sans" panose="020B0502040400020003" pitchFamily="34" charset="0"/>
              </a:rPr>
              <a:t> + near money</a:t>
            </a:r>
            <a:endParaRPr lang="en-US" sz="1400" i="1" kern="100" dirty="0">
              <a:effectLst/>
              <a:latin typeface="Quire Sans" panose="020B0502040400020003" pitchFamily="34" charset="0"/>
              <a:ea typeface="Times New Roman" panose="02020603050405020304" pitchFamily="18" charset="0"/>
              <a:cs typeface="Quire Sans" panose="020B0502040400020003" pitchFamily="34" charset="0"/>
            </a:endParaRPr>
          </a:p>
        </p:txBody>
      </p:sp>
    </p:spTree>
    <p:extLst>
      <p:ext uri="{BB962C8B-B14F-4D97-AF65-F5344CB8AC3E}">
        <p14:creationId xmlns:p14="http://schemas.microsoft.com/office/powerpoint/2010/main" val="12979870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85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0F20E92-24EB-BE5A-FC9C-D2112A9D17AC}"/>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7AAFE50F-74F0-82F1-F678-8D28ECA7D6D7}"/>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C7848560-D821-BBDE-D501-861096D9CB47}"/>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692C209A-FACB-F9C8-005B-E0AB3A2C0287}"/>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AE20FEA4-9091-D0B8-20C9-E9B48EA6471E}"/>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69B15C5C-18C1-CE5D-68BD-0B21BE33804F}"/>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AB27EE54-FC86-F5C5-5D9D-57F0CF5173AA}"/>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2260;p38">
            <a:extLst>
              <a:ext uri="{FF2B5EF4-FFF2-40B4-BE49-F238E27FC236}">
                <a16:creationId xmlns:a16="http://schemas.microsoft.com/office/drawing/2014/main" id="{5CE8D3C5-2C68-2CA5-AD7D-EAE28C64F98C}"/>
              </a:ext>
            </a:extLst>
          </p:cNvPr>
          <p:cNvSpPr txBox="1">
            <a:spLocks/>
          </p:cNvSpPr>
          <p:nvPr/>
        </p:nvSpPr>
        <p:spPr>
          <a:xfrm>
            <a:off x="76200" y="143901"/>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02</a:t>
            </a:r>
          </a:p>
        </p:txBody>
      </p:sp>
      <p:sp>
        <p:nvSpPr>
          <p:cNvPr id="10" name="Google Shape;2259;p38">
            <a:extLst>
              <a:ext uri="{FF2B5EF4-FFF2-40B4-BE49-F238E27FC236}">
                <a16:creationId xmlns:a16="http://schemas.microsoft.com/office/drawing/2014/main" id="{8C64DA59-9400-32DA-28C9-4EEFB5F9C1A5}"/>
              </a:ext>
            </a:extLst>
          </p:cNvPr>
          <p:cNvSpPr txBox="1">
            <a:spLocks/>
          </p:cNvSpPr>
          <p:nvPr/>
        </p:nvSpPr>
        <p:spPr>
          <a:xfrm>
            <a:off x="784533" y="189486"/>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Teori</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Penawaran</a:t>
            </a:r>
            <a:r>
              <a:rPr lang="en-US" sz="1600" dirty="0">
                <a:solidFill>
                  <a:schemeClr val="tx2"/>
                </a:solidFill>
                <a:latin typeface="Hiragino Kaku Gothic StdN W8" panose="020B0800000000000000" pitchFamily="34" charset="-128"/>
                <a:ea typeface="Hiragino Kaku Gothic StdN W8" panose="020B0800000000000000" pitchFamily="34" charset="-128"/>
              </a:rPr>
              <a:t> Uang</a:t>
            </a:r>
          </a:p>
        </p:txBody>
      </p:sp>
      <p:sp>
        <p:nvSpPr>
          <p:cNvPr id="11" name="TextBox 10">
            <a:extLst>
              <a:ext uri="{FF2B5EF4-FFF2-40B4-BE49-F238E27FC236}">
                <a16:creationId xmlns:a16="http://schemas.microsoft.com/office/drawing/2014/main" id="{2BDEFAC1-7E3F-4A8E-D0BB-80555CD31AED}"/>
              </a:ext>
            </a:extLst>
          </p:cNvPr>
          <p:cNvSpPr txBox="1"/>
          <p:nvPr/>
        </p:nvSpPr>
        <p:spPr>
          <a:xfrm>
            <a:off x="480188" y="621586"/>
            <a:ext cx="3444755" cy="307777"/>
          </a:xfrm>
          <a:prstGeom prst="rect">
            <a:avLst/>
          </a:prstGeom>
          <a:noFill/>
        </p:spPr>
        <p:txBody>
          <a:bodyPr wrap="square" rtlCol="0">
            <a:spAutoFit/>
          </a:bodyPr>
          <a:lstStyle/>
          <a:p>
            <a:pPr marL="342900" indent="-342900">
              <a:buFont typeface="+mj-lt"/>
              <a:buAutoNum type="alphaLcPeriod"/>
            </a:pPr>
            <a:r>
              <a:rPr lang="id-ID" sz="1400" dirty="0">
                <a:latin typeface="Quire Sans" panose="020B0502040400020003" pitchFamily="34" charset="0"/>
                <a:cs typeface="Quire Sans" panose="020B0502040400020003" pitchFamily="34" charset="0"/>
              </a:rPr>
              <a:t>Pengertian Penawaran Uang</a:t>
            </a:r>
          </a:p>
        </p:txBody>
      </p:sp>
      <p:pic>
        <p:nvPicPr>
          <p:cNvPr id="12" name="Picture 11">
            <a:extLst>
              <a:ext uri="{FF2B5EF4-FFF2-40B4-BE49-F238E27FC236}">
                <a16:creationId xmlns:a16="http://schemas.microsoft.com/office/drawing/2014/main" id="{82CCB558-29F5-580F-F401-D00ABE33BA94}"/>
              </a:ext>
            </a:extLst>
          </p:cNvPr>
          <p:cNvPicPr>
            <a:picLocks noChangeAspect="1"/>
          </p:cNvPicPr>
          <p:nvPr/>
        </p:nvPicPr>
        <p:blipFill>
          <a:blip r:embed="rId6"/>
          <a:stretch>
            <a:fillRect/>
          </a:stretch>
        </p:blipFill>
        <p:spPr>
          <a:xfrm>
            <a:off x="533400" y="1058924"/>
            <a:ext cx="5029200" cy="3328604"/>
          </a:xfrm>
          <a:prstGeom prst="rect">
            <a:avLst/>
          </a:prstGeom>
        </p:spPr>
      </p:pic>
      <p:sp>
        <p:nvSpPr>
          <p:cNvPr id="13" name="TextBox 12">
            <a:extLst>
              <a:ext uri="{FF2B5EF4-FFF2-40B4-BE49-F238E27FC236}">
                <a16:creationId xmlns:a16="http://schemas.microsoft.com/office/drawing/2014/main" id="{80FF264C-7C14-72D7-56DF-1171928CB4CE}"/>
              </a:ext>
            </a:extLst>
          </p:cNvPr>
          <p:cNvSpPr txBox="1"/>
          <p:nvPr/>
        </p:nvSpPr>
        <p:spPr>
          <a:xfrm>
            <a:off x="5562600" y="1068738"/>
            <a:ext cx="2362200" cy="1692771"/>
          </a:xfrm>
          <a:prstGeom prst="rect">
            <a:avLst/>
          </a:prstGeom>
          <a:noFill/>
        </p:spPr>
        <p:txBody>
          <a:bodyPr wrap="square" rtlCol="0">
            <a:spAutoFit/>
          </a:bodyPr>
          <a:lstStyle/>
          <a:p>
            <a:pPr algn="just"/>
            <a:r>
              <a:rPr lang="id-ID" sz="1300" dirty="0">
                <a:latin typeface="Quire Sans Light" panose="020B0302040400020003" pitchFamily="34" charset="0"/>
              </a:rPr>
              <a:t>Gambar tersebut merupakan komponen penawaran uang. Kolom paling atas adalah uang yang paling likuid atau jenis uang yang dapat dibelanjakan. Makin terang gradasi warnanya, makin tidak likuid jenis uangnya. </a:t>
            </a:r>
          </a:p>
        </p:txBody>
      </p:sp>
    </p:spTree>
    <p:extLst>
      <p:ext uri="{BB962C8B-B14F-4D97-AF65-F5344CB8AC3E}">
        <p14:creationId xmlns:p14="http://schemas.microsoft.com/office/powerpoint/2010/main" val="24022412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0F20E92-24EB-BE5A-FC9C-D2112A9D17AC}"/>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7AAFE50F-74F0-82F1-F678-8D28ECA7D6D7}"/>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C7848560-D821-BBDE-D501-861096D9CB47}"/>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692C209A-FACB-F9C8-005B-E0AB3A2C0287}"/>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AE20FEA4-9091-D0B8-20C9-E9B48EA6471E}"/>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69B15C5C-18C1-CE5D-68BD-0B21BE33804F}"/>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AB27EE54-FC86-F5C5-5D9D-57F0CF5173AA}"/>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TextBox 8">
            <a:extLst>
              <a:ext uri="{FF2B5EF4-FFF2-40B4-BE49-F238E27FC236}">
                <a16:creationId xmlns:a16="http://schemas.microsoft.com/office/drawing/2014/main" id="{3C8667C0-A727-EC70-7ABB-8D96482ED320}"/>
              </a:ext>
            </a:extLst>
          </p:cNvPr>
          <p:cNvSpPr txBox="1"/>
          <p:nvPr/>
        </p:nvSpPr>
        <p:spPr>
          <a:xfrm>
            <a:off x="483263" y="708585"/>
            <a:ext cx="3444755" cy="307777"/>
          </a:xfrm>
          <a:prstGeom prst="rect">
            <a:avLst/>
          </a:prstGeom>
          <a:noFill/>
        </p:spPr>
        <p:txBody>
          <a:bodyPr wrap="square" rtlCol="0">
            <a:spAutoFit/>
          </a:bodyPr>
          <a:lstStyle/>
          <a:p>
            <a:pPr marL="342900" indent="-342900">
              <a:buFont typeface="+mj-lt"/>
              <a:buAutoNum type="alphaLcPeriod" startAt="2"/>
            </a:pPr>
            <a:r>
              <a:rPr lang="id-ID" sz="1400" dirty="0">
                <a:latin typeface="Quire Sans" panose="020B0502040400020003" pitchFamily="34" charset="0"/>
                <a:cs typeface="Quire Sans" panose="020B0502040400020003" pitchFamily="34" charset="0"/>
              </a:rPr>
              <a:t>Kurva Penawaran Uang</a:t>
            </a:r>
          </a:p>
        </p:txBody>
      </p:sp>
      <p:sp>
        <p:nvSpPr>
          <p:cNvPr id="13" name="TextBox 12">
            <a:extLst>
              <a:ext uri="{FF2B5EF4-FFF2-40B4-BE49-F238E27FC236}">
                <a16:creationId xmlns:a16="http://schemas.microsoft.com/office/drawing/2014/main" id="{E3DF19FE-BF48-01B7-F5EB-AEDCC36FA763}"/>
              </a:ext>
            </a:extLst>
          </p:cNvPr>
          <p:cNvSpPr txBox="1"/>
          <p:nvPr/>
        </p:nvSpPr>
        <p:spPr>
          <a:xfrm>
            <a:off x="843326" y="1016362"/>
            <a:ext cx="6929074" cy="492443"/>
          </a:xfrm>
          <a:prstGeom prst="rect">
            <a:avLst/>
          </a:prstGeom>
          <a:noFill/>
        </p:spPr>
        <p:txBody>
          <a:bodyPr wrap="square" rtlCol="0">
            <a:spAutoFit/>
          </a:bodyPr>
          <a:lstStyle/>
          <a:p>
            <a:pPr algn="just"/>
            <a:r>
              <a:rPr lang="id-ID" sz="1300" dirty="0">
                <a:latin typeface="Quire Sans Light" panose="020B0302040400020003" pitchFamily="34" charset="0"/>
              </a:rPr>
              <a:t>Kurva penawaran uang pada umumnya memiliki </a:t>
            </a:r>
            <a:r>
              <a:rPr lang="id-ID" sz="1300" i="1" dirty="0" err="1">
                <a:latin typeface="Quire Sans Light" panose="020B0302040400020003" pitchFamily="34" charset="0"/>
              </a:rPr>
              <a:t>slope</a:t>
            </a:r>
            <a:r>
              <a:rPr lang="id-ID" sz="1300" i="1" dirty="0">
                <a:latin typeface="Quire Sans Light" panose="020B0302040400020003" pitchFamily="34" charset="0"/>
              </a:rPr>
              <a:t> </a:t>
            </a:r>
            <a:r>
              <a:rPr lang="id-ID" sz="1300" dirty="0">
                <a:latin typeface="Quire Sans Light" panose="020B0302040400020003" pitchFamily="34" charset="0"/>
              </a:rPr>
              <a:t>positif. Seperti halnya kurva permintaan uang, jumlah uang beredar juga dipengaruhi oleh tingkat bunga, </a:t>
            </a:r>
            <a:r>
              <a:rPr lang="id-ID" sz="1300" i="1" dirty="0" err="1">
                <a:latin typeface="Quire Sans Light" panose="020B0302040400020003" pitchFamily="34" charset="0"/>
              </a:rPr>
              <a:t>ceteris</a:t>
            </a:r>
            <a:r>
              <a:rPr lang="id-ID" sz="1300" i="1" dirty="0">
                <a:latin typeface="Quire Sans Light" panose="020B0302040400020003" pitchFamily="34" charset="0"/>
              </a:rPr>
              <a:t> </a:t>
            </a:r>
            <a:r>
              <a:rPr lang="id-ID" sz="1300" i="1" dirty="0" err="1">
                <a:latin typeface="Quire Sans Light" panose="020B0302040400020003" pitchFamily="34" charset="0"/>
              </a:rPr>
              <a:t>paribus</a:t>
            </a:r>
            <a:r>
              <a:rPr lang="id-ID" sz="1300" i="1" dirty="0">
                <a:latin typeface="Quire Sans Light" panose="020B0302040400020003" pitchFamily="34" charset="0"/>
              </a:rPr>
              <a:t>. </a:t>
            </a:r>
            <a:endParaRPr lang="id-ID" sz="1300" dirty="0">
              <a:latin typeface="Quire Sans Light" panose="020B0302040400020003" pitchFamily="34" charset="0"/>
            </a:endParaRPr>
          </a:p>
        </p:txBody>
      </p:sp>
      <p:sp>
        <p:nvSpPr>
          <p:cNvPr id="18" name="Google Shape;2260;p38">
            <a:extLst>
              <a:ext uri="{FF2B5EF4-FFF2-40B4-BE49-F238E27FC236}">
                <a16:creationId xmlns:a16="http://schemas.microsoft.com/office/drawing/2014/main" id="{8EA7ED6D-797A-BDDB-1C37-6FEE7C0D34E6}"/>
              </a:ext>
            </a:extLst>
          </p:cNvPr>
          <p:cNvSpPr txBox="1">
            <a:spLocks/>
          </p:cNvSpPr>
          <p:nvPr/>
        </p:nvSpPr>
        <p:spPr>
          <a:xfrm>
            <a:off x="76200" y="143901"/>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02</a:t>
            </a:r>
          </a:p>
        </p:txBody>
      </p:sp>
      <p:sp>
        <p:nvSpPr>
          <p:cNvPr id="19" name="Google Shape;2259;p38">
            <a:extLst>
              <a:ext uri="{FF2B5EF4-FFF2-40B4-BE49-F238E27FC236}">
                <a16:creationId xmlns:a16="http://schemas.microsoft.com/office/drawing/2014/main" id="{BF33F9B6-259A-9D84-F127-3DA642A4A965}"/>
              </a:ext>
            </a:extLst>
          </p:cNvPr>
          <p:cNvSpPr txBox="1">
            <a:spLocks/>
          </p:cNvSpPr>
          <p:nvPr/>
        </p:nvSpPr>
        <p:spPr>
          <a:xfrm>
            <a:off x="784533" y="189486"/>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Teori</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Penawaran</a:t>
            </a:r>
            <a:r>
              <a:rPr lang="en-US" sz="1600" dirty="0">
                <a:solidFill>
                  <a:schemeClr val="tx2"/>
                </a:solidFill>
                <a:latin typeface="Hiragino Kaku Gothic StdN W8" panose="020B0800000000000000" pitchFamily="34" charset="-128"/>
                <a:ea typeface="Hiragino Kaku Gothic StdN W8" panose="020B0800000000000000" pitchFamily="34" charset="-128"/>
              </a:rPr>
              <a:t> Uang</a:t>
            </a:r>
          </a:p>
        </p:txBody>
      </p:sp>
      <p:pic>
        <p:nvPicPr>
          <p:cNvPr id="20" name="Picture 19">
            <a:extLst>
              <a:ext uri="{FF2B5EF4-FFF2-40B4-BE49-F238E27FC236}">
                <a16:creationId xmlns:a16="http://schemas.microsoft.com/office/drawing/2014/main" id="{19F0A956-CED8-3E0E-4451-12C369375132}"/>
              </a:ext>
            </a:extLst>
          </p:cNvPr>
          <p:cNvPicPr>
            <a:picLocks noChangeAspect="1"/>
          </p:cNvPicPr>
          <p:nvPr/>
        </p:nvPicPr>
        <p:blipFill>
          <a:blip r:embed="rId6"/>
          <a:stretch>
            <a:fillRect/>
          </a:stretch>
        </p:blipFill>
        <p:spPr>
          <a:xfrm>
            <a:off x="843326" y="1523693"/>
            <a:ext cx="2782153" cy="1809750"/>
          </a:xfrm>
          <a:prstGeom prst="rect">
            <a:avLst/>
          </a:prstGeom>
        </p:spPr>
      </p:pic>
      <p:pic>
        <p:nvPicPr>
          <p:cNvPr id="21" name="Picture 20">
            <a:extLst>
              <a:ext uri="{FF2B5EF4-FFF2-40B4-BE49-F238E27FC236}">
                <a16:creationId xmlns:a16="http://schemas.microsoft.com/office/drawing/2014/main" id="{CFB6FB71-EDCA-5441-32C2-D04EE5B82344}"/>
              </a:ext>
            </a:extLst>
          </p:cNvPr>
          <p:cNvPicPr>
            <a:picLocks noChangeAspect="1"/>
          </p:cNvPicPr>
          <p:nvPr/>
        </p:nvPicPr>
        <p:blipFill>
          <a:blip r:embed="rId7"/>
          <a:stretch>
            <a:fillRect/>
          </a:stretch>
        </p:blipFill>
        <p:spPr>
          <a:xfrm>
            <a:off x="4961235" y="1461998"/>
            <a:ext cx="2608316" cy="1933139"/>
          </a:xfrm>
          <a:prstGeom prst="rect">
            <a:avLst/>
          </a:prstGeom>
        </p:spPr>
      </p:pic>
      <p:sp>
        <p:nvSpPr>
          <p:cNvPr id="22" name="TextBox 21">
            <a:extLst>
              <a:ext uri="{FF2B5EF4-FFF2-40B4-BE49-F238E27FC236}">
                <a16:creationId xmlns:a16="http://schemas.microsoft.com/office/drawing/2014/main" id="{BAB3C517-FF4C-F3E8-02EF-D77C7308B7F2}"/>
              </a:ext>
            </a:extLst>
          </p:cNvPr>
          <p:cNvSpPr txBox="1"/>
          <p:nvPr/>
        </p:nvSpPr>
        <p:spPr>
          <a:xfrm>
            <a:off x="843326" y="3424659"/>
            <a:ext cx="3265618" cy="1092607"/>
          </a:xfrm>
          <a:prstGeom prst="rect">
            <a:avLst/>
          </a:prstGeom>
          <a:noFill/>
        </p:spPr>
        <p:txBody>
          <a:bodyPr wrap="square" rtlCol="0">
            <a:spAutoFit/>
          </a:bodyPr>
          <a:lstStyle/>
          <a:p>
            <a:pPr algn="just"/>
            <a:r>
              <a:rPr lang="en-ID" sz="1300" dirty="0" err="1">
                <a:latin typeface="Quire Sans Light" panose="020B0302040400020003" pitchFamily="34" charset="0"/>
                <a:ea typeface="Calibri" panose="020F0502020204030204" pitchFamily="34" charset="0"/>
                <a:cs typeface="Times New Roman" panose="02020603050405020304" pitchFamily="18" charset="0"/>
              </a:rPr>
              <a:t>T</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erlihat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kurva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penawaran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uang (MS) yang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menunjukkan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hubungan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antara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tingkat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bunga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riil</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kuantitas</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uang M</a:t>
            </a:r>
            <a:r>
              <a:rPr lang="en-ID" sz="1300" baseline="-25000" dirty="0">
                <a:effectLst/>
                <a:latin typeface="Quire Sans Light" panose="020B0302040400020003" pitchFamily="34" charset="0"/>
                <a:ea typeface="Calibri" panose="020F0502020204030204" pitchFamily="34" charset="0"/>
                <a:cs typeface="Times New Roman" panose="02020603050405020304" pitchFamily="18" charset="0"/>
              </a:rPr>
              <a:t>1</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riil</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dalam</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perekonomian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Kurva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penawaran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uang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digambar</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dengan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slope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positif</a:t>
            </a:r>
            <a:r>
              <a:rPr lang="en-US" sz="1300" dirty="0">
                <a:effectLst/>
                <a:latin typeface="Quire Sans Light" panose="020B0302040400020003" pitchFamily="34" charset="0"/>
                <a:ea typeface="Calibri" panose="020F0502020204030204" pitchFamily="34" charset="0"/>
                <a:cs typeface="Times New Roman" panose="02020603050405020304" pitchFamily="18" charset="0"/>
              </a:rPr>
              <a:t>. </a:t>
            </a:r>
            <a:endParaRPr lang="id-ID" sz="1300" dirty="0">
              <a:latin typeface="Quire Sans Light" panose="020B0302040400020003" pitchFamily="34" charset="0"/>
            </a:endParaRPr>
          </a:p>
        </p:txBody>
      </p:sp>
      <p:sp>
        <p:nvSpPr>
          <p:cNvPr id="24" name="TextBox 23">
            <a:extLst>
              <a:ext uri="{FF2B5EF4-FFF2-40B4-BE49-F238E27FC236}">
                <a16:creationId xmlns:a16="http://schemas.microsoft.com/office/drawing/2014/main" id="{47F73AD4-E3F0-1310-7900-31CF6758564C}"/>
              </a:ext>
            </a:extLst>
          </p:cNvPr>
          <p:cNvSpPr txBox="1"/>
          <p:nvPr/>
        </p:nvSpPr>
        <p:spPr>
          <a:xfrm>
            <a:off x="5035056" y="3357083"/>
            <a:ext cx="3265618" cy="1152239"/>
          </a:xfrm>
          <a:prstGeom prst="rect">
            <a:avLst/>
          </a:prstGeom>
          <a:noFill/>
        </p:spPr>
        <p:txBody>
          <a:bodyPr wrap="square">
            <a:spAutoFit/>
          </a:bodyPr>
          <a:lstStyle/>
          <a:p>
            <a:pPr algn="just">
              <a:lnSpc>
                <a:spcPct val="107000"/>
              </a:lnSpc>
              <a:spcAft>
                <a:spcPts val="800"/>
              </a:spcAft>
            </a:pP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Kurva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penawaran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uang (MS),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dalam</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praktiknya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berbentuk</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garis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tegak</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lurus</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karena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Bank Indonesia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telah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menetapkan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jumlah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uang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beredar</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tertentu</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yang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tergantung</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pada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kebijakan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moneter</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a:t>
            </a:r>
            <a:endParaRPr lang="en-US" sz="1300" dirty="0">
              <a:effectLst/>
              <a:latin typeface="Quire Sans Light" panose="020B03020404000200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217148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0F20E92-24EB-BE5A-FC9C-D2112A9D17AC}"/>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7AAFE50F-74F0-82F1-F678-8D28ECA7D6D7}"/>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C7848560-D821-BBDE-D501-861096D9CB47}"/>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692C209A-FACB-F9C8-005B-E0AB3A2C0287}"/>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AE20FEA4-9091-D0B8-20C9-E9B48EA6471E}"/>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69B15C5C-18C1-CE5D-68BD-0B21BE33804F}"/>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AB27EE54-FC86-F5C5-5D9D-57F0CF5173AA}"/>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TextBox 8">
            <a:extLst>
              <a:ext uri="{FF2B5EF4-FFF2-40B4-BE49-F238E27FC236}">
                <a16:creationId xmlns:a16="http://schemas.microsoft.com/office/drawing/2014/main" id="{82F74A03-14B6-F8C0-5098-B503F5EE9006}"/>
              </a:ext>
            </a:extLst>
          </p:cNvPr>
          <p:cNvSpPr txBox="1"/>
          <p:nvPr/>
        </p:nvSpPr>
        <p:spPr>
          <a:xfrm>
            <a:off x="483263" y="708585"/>
            <a:ext cx="3444755" cy="307777"/>
          </a:xfrm>
          <a:prstGeom prst="rect">
            <a:avLst/>
          </a:prstGeom>
          <a:noFill/>
        </p:spPr>
        <p:txBody>
          <a:bodyPr wrap="square" rtlCol="0">
            <a:spAutoFit/>
          </a:bodyPr>
          <a:lstStyle/>
          <a:p>
            <a:pPr marL="342900" indent="-342900">
              <a:buFont typeface="+mj-lt"/>
              <a:buAutoNum type="alphaLcPeriod" startAt="3"/>
            </a:pPr>
            <a:r>
              <a:rPr lang="id-ID" sz="1400" dirty="0">
                <a:latin typeface="Quire Sans" panose="020B0502040400020003" pitchFamily="34" charset="0"/>
                <a:cs typeface="Quire Sans" panose="020B0502040400020003" pitchFamily="34" charset="0"/>
              </a:rPr>
              <a:t>Pergeseran Kurva Penawaran Uang</a:t>
            </a:r>
          </a:p>
        </p:txBody>
      </p:sp>
      <p:sp>
        <p:nvSpPr>
          <p:cNvPr id="10" name="Google Shape;2260;p38">
            <a:extLst>
              <a:ext uri="{FF2B5EF4-FFF2-40B4-BE49-F238E27FC236}">
                <a16:creationId xmlns:a16="http://schemas.microsoft.com/office/drawing/2014/main" id="{8C0CAF92-8787-4BB2-92C3-4D2BB7E028B2}"/>
              </a:ext>
            </a:extLst>
          </p:cNvPr>
          <p:cNvSpPr txBox="1">
            <a:spLocks/>
          </p:cNvSpPr>
          <p:nvPr/>
        </p:nvSpPr>
        <p:spPr>
          <a:xfrm>
            <a:off x="76200" y="143901"/>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02</a:t>
            </a:r>
          </a:p>
        </p:txBody>
      </p:sp>
      <p:sp>
        <p:nvSpPr>
          <p:cNvPr id="11" name="Google Shape;2259;p38">
            <a:extLst>
              <a:ext uri="{FF2B5EF4-FFF2-40B4-BE49-F238E27FC236}">
                <a16:creationId xmlns:a16="http://schemas.microsoft.com/office/drawing/2014/main" id="{33A60D51-DD19-3A74-8037-597269D4172E}"/>
              </a:ext>
            </a:extLst>
          </p:cNvPr>
          <p:cNvSpPr txBox="1">
            <a:spLocks/>
          </p:cNvSpPr>
          <p:nvPr/>
        </p:nvSpPr>
        <p:spPr>
          <a:xfrm>
            <a:off x="784533" y="189486"/>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Teori</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Penawaran</a:t>
            </a:r>
            <a:r>
              <a:rPr lang="en-US" sz="1600" dirty="0">
                <a:solidFill>
                  <a:schemeClr val="tx2"/>
                </a:solidFill>
                <a:latin typeface="Hiragino Kaku Gothic StdN W8" panose="020B0800000000000000" pitchFamily="34" charset="-128"/>
                <a:ea typeface="Hiragino Kaku Gothic StdN W8" panose="020B0800000000000000" pitchFamily="34" charset="-128"/>
              </a:rPr>
              <a:t> Uang</a:t>
            </a:r>
          </a:p>
        </p:txBody>
      </p:sp>
      <p:pic>
        <p:nvPicPr>
          <p:cNvPr id="12" name="Picture 11">
            <a:extLst>
              <a:ext uri="{FF2B5EF4-FFF2-40B4-BE49-F238E27FC236}">
                <a16:creationId xmlns:a16="http://schemas.microsoft.com/office/drawing/2014/main" id="{C8E4CA83-B539-3A8F-1771-829F770C500A}"/>
              </a:ext>
            </a:extLst>
          </p:cNvPr>
          <p:cNvPicPr>
            <a:picLocks noChangeAspect="1"/>
          </p:cNvPicPr>
          <p:nvPr/>
        </p:nvPicPr>
        <p:blipFill>
          <a:blip r:embed="rId6"/>
          <a:stretch>
            <a:fillRect/>
          </a:stretch>
        </p:blipFill>
        <p:spPr>
          <a:xfrm>
            <a:off x="897804" y="1954532"/>
            <a:ext cx="3367088" cy="2118769"/>
          </a:xfrm>
          <a:prstGeom prst="rect">
            <a:avLst/>
          </a:prstGeom>
        </p:spPr>
      </p:pic>
      <p:sp>
        <p:nvSpPr>
          <p:cNvPr id="15" name="TextBox 14">
            <a:extLst>
              <a:ext uri="{FF2B5EF4-FFF2-40B4-BE49-F238E27FC236}">
                <a16:creationId xmlns:a16="http://schemas.microsoft.com/office/drawing/2014/main" id="{1D799BEC-D2EA-99C4-6D9C-FF00C70F42EF}"/>
              </a:ext>
            </a:extLst>
          </p:cNvPr>
          <p:cNvSpPr txBox="1"/>
          <p:nvPr/>
        </p:nvSpPr>
        <p:spPr>
          <a:xfrm>
            <a:off x="833584" y="1008483"/>
            <a:ext cx="6862616" cy="692497"/>
          </a:xfrm>
          <a:prstGeom prst="rect">
            <a:avLst/>
          </a:prstGeom>
          <a:noFill/>
        </p:spPr>
        <p:txBody>
          <a:bodyPr wrap="square">
            <a:spAutoFit/>
          </a:bodyPr>
          <a:lstStyle/>
          <a:p>
            <a:pPr algn="just"/>
            <a:r>
              <a:rPr lang="en-ID" sz="1300" dirty="0" err="1">
                <a:latin typeface="Quire Sans Light" panose="020B0302040400020003" pitchFamily="34" charset="0"/>
                <a:ea typeface="Calibri" panose="020F0502020204030204" pitchFamily="34" charset="0"/>
                <a:cs typeface="Times New Roman" panose="02020603050405020304" pitchFamily="18" charset="0"/>
              </a:rPr>
              <a:t>F</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aktor</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yang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memengaruhi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permintaan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uang dan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penawaran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uang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adalah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tingkat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bunga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Seperti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halnya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permintaan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uang,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faktor-faktor</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selain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tingkat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bunga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menyebabkan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kurva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MS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bergeser</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kanan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atau</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kiri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endParaRPr lang="id-ID" sz="1300" dirty="0">
              <a:latin typeface="Quire Sans Light" panose="020B0302040400020003" pitchFamily="34" charset="0"/>
            </a:endParaRPr>
          </a:p>
        </p:txBody>
      </p:sp>
      <p:sp>
        <p:nvSpPr>
          <p:cNvPr id="18" name="TextBox 17">
            <a:extLst>
              <a:ext uri="{FF2B5EF4-FFF2-40B4-BE49-F238E27FC236}">
                <a16:creationId xmlns:a16="http://schemas.microsoft.com/office/drawing/2014/main" id="{3B8B5EAF-DB5B-460D-B3E9-EC00F9415F6C}"/>
              </a:ext>
            </a:extLst>
          </p:cNvPr>
          <p:cNvSpPr txBox="1"/>
          <p:nvPr/>
        </p:nvSpPr>
        <p:spPr>
          <a:xfrm>
            <a:off x="4494467" y="2255194"/>
            <a:ext cx="3733800" cy="1492716"/>
          </a:xfrm>
          <a:prstGeom prst="rect">
            <a:avLst/>
          </a:prstGeom>
          <a:noFill/>
        </p:spPr>
        <p:txBody>
          <a:bodyPr wrap="square">
            <a:spAutoFit/>
          </a:bodyPr>
          <a:lstStyle/>
          <a:p>
            <a:pPr algn="just"/>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Keputusan Bank Indonesia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untuk</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menurunkan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jumlah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uang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beredar</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karena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faktor-faktor</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selain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tingkat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bunga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menggeser</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kurva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MS1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kiri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menjadi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MS3 dan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sebaliknya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menggeser</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kurva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MS1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kanan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menjadi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MS2. Gambar (b)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menunjukkan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kurva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penawaran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uang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dalam</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praktik</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Bank Indonesia.</a:t>
            </a:r>
            <a:r>
              <a:rPr lang="en-US" sz="1300" dirty="0">
                <a:effectLst/>
                <a:latin typeface="Quire Sans Light" panose="020B0302040400020003" pitchFamily="34" charset="0"/>
              </a:rPr>
              <a:t> </a:t>
            </a:r>
            <a:endParaRPr lang="id-ID" sz="1300" dirty="0">
              <a:latin typeface="Quire Sans Light" panose="020B0302040400020003" pitchFamily="34" charset="0"/>
            </a:endParaRPr>
          </a:p>
        </p:txBody>
      </p:sp>
    </p:spTree>
    <p:extLst>
      <p:ext uri="{BB962C8B-B14F-4D97-AF65-F5344CB8AC3E}">
        <p14:creationId xmlns:p14="http://schemas.microsoft.com/office/powerpoint/2010/main" val="24847832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0F20E92-24EB-BE5A-FC9C-D2112A9D17AC}"/>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7AAFE50F-74F0-82F1-F678-8D28ECA7D6D7}"/>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C7848560-D821-BBDE-D501-861096D9CB47}"/>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692C209A-FACB-F9C8-005B-E0AB3A2C0287}"/>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AE20FEA4-9091-D0B8-20C9-E9B48EA6471E}"/>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69B15C5C-18C1-CE5D-68BD-0B21BE33804F}"/>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AB27EE54-FC86-F5C5-5D9D-57F0CF5173AA}"/>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2260;p38">
            <a:extLst>
              <a:ext uri="{FF2B5EF4-FFF2-40B4-BE49-F238E27FC236}">
                <a16:creationId xmlns:a16="http://schemas.microsoft.com/office/drawing/2014/main" id="{B15BC499-2017-5FC7-BC45-02B78BAD9B41}"/>
              </a:ext>
            </a:extLst>
          </p:cNvPr>
          <p:cNvSpPr txBox="1">
            <a:spLocks/>
          </p:cNvSpPr>
          <p:nvPr/>
        </p:nvSpPr>
        <p:spPr>
          <a:xfrm>
            <a:off x="1219200" y="57150"/>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03</a:t>
            </a:r>
          </a:p>
        </p:txBody>
      </p:sp>
      <p:sp>
        <p:nvSpPr>
          <p:cNvPr id="10" name="Google Shape;2259;p38">
            <a:extLst>
              <a:ext uri="{FF2B5EF4-FFF2-40B4-BE49-F238E27FC236}">
                <a16:creationId xmlns:a16="http://schemas.microsoft.com/office/drawing/2014/main" id="{A87F2356-0D56-C279-CADF-50C91A1DAD9A}"/>
              </a:ext>
            </a:extLst>
          </p:cNvPr>
          <p:cNvSpPr txBox="1">
            <a:spLocks/>
          </p:cNvSpPr>
          <p:nvPr/>
        </p:nvSpPr>
        <p:spPr>
          <a:xfrm>
            <a:off x="1905000" y="170121"/>
            <a:ext cx="5943600"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Faktor-Faktor</a:t>
            </a:r>
            <a:r>
              <a:rPr lang="en-US" sz="1600" dirty="0">
                <a:solidFill>
                  <a:schemeClr val="tx2"/>
                </a:solidFill>
                <a:latin typeface="Hiragino Kaku Gothic StdN W8" panose="020B0800000000000000" pitchFamily="34" charset="-128"/>
                <a:ea typeface="Hiragino Kaku Gothic StdN W8" panose="020B0800000000000000" pitchFamily="34" charset="-128"/>
              </a:rPr>
              <a:t> yang </a:t>
            </a:r>
            <a:r>
              <a:rPr lang="en-US" sz="1600" dirty="0" err="1">
                <a:solidFill>
                  <a:schemeClr val="tx2"/>
                </a:solidFill>
                <a:latin typeface="Hiragino Kaku Gothic StdN W8" panose="020B0800000000000000" pitchFamily="34" charset="-128"/>
                <a:ea typeface="Hiragino Kaku Gothic StdN W8" panose="020B0800000000000000" pitchFamily="34" charset="-128"/>
              </a:rPr>
              <a:t>Memengaruhi</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Permintaan</a:t>
            </a:r>
            <a:r>
              <a:rPr lang="en-US" sz="1600" dirty="0">
                <a:solidFill>
                  <a:schemeClr val="tx2"/>
                </a:solidFill>
                <a:latin typeface="Hiragino Kaku Gothic StdN W8" panose="020B0800000000000000" pitchFamily="34" charset="-128"/>
                <a:ea typeface="Hiragino Kaku Gothic StdN W8" panose="020B0800000000000000" pitchFamily="34" charset="-128"/>
              </a:rPr>
              <a:t> dan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Penawaran</a:t>
            </a:r>
            <a:r>
              <a:rPr lang="en-US" sz="1600" dirty="0">
                <a:solidFill>
                  <a:schemeClr val="tx2"/>
                </a:solidFill>
                <a:latin typeface="Hiragino Kaku Gothic StdN W8" panose="020B0800000000000000" pitchFamily="34" charset="-128"/>
                <a:ea typeface="Hiragino Kaku Gothic StdN W8" panose="020B0800000000000000" pitchFamily="34" charset="-128"/>
              </a:rPr>
              <a:t> Uang</a:t>
            </a:r>
          </a:p>
        </p:txBody>
      </p:sp>
      <p:sp>
        <p:nvSpPr>
          <p:cNvPr id="11" name="Google Shape;467;p34">
            <a:extLst>
              <a:ext uri="{FF2B5EF4-FFF2-40B4-BE49-F238E27FC236}">
                <a16:creationId xmlns:a16="http://schemas.microsoft.com/office/drawing/2014/main" id="{79343C81-5444-6FDB-4994-703664EC5793}"/>
              </a:ext>
            </a:extLst>
          </p:cNvPr>
          <p:cNvSpPr/>
          <p:nvPr/>
        </p:nvSpPr>
        <p:spPr>
          <a:xfrm>
            <a:off x="1451917" y="885473"/>
            <a:ext cx="500609" cy="386830"/>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dirty="0">
                <a:solidFill>
                  <a:schemeClr val="bg1"/>
                </a:solidFill>
                <a:latin typeface="Quire Sans" panose="020B0502040400020003" pitchFamily="34" charset="0"/>
                <a:cs typeface="Quire Sans" panose="020B0502040400020003" pitchFamily="34" charset="0"/>
              </a:rPr>
              <a:t>a.</a:t>
            </a:r>
            <a:endParaRPr sz="1400" b="1" dirty="0">
              <a:solidFill>
                <a:schemeClr val="bg1"/>
              </a:solidFill>
              <a:latin typeface="Quire Sans" panose="020B0502040400020003" pitchFamily="34" charset="0"/>
              <a:cs typeface="Quire Sans" panose="020B0502040400020003" pitchFamily="34" charset="0"/>
            </a:endParaRPr>
          </a:p>
        </p:txBody>
      </p:sp>
      <p:sp>
        <p:nvSpPr>
          <p:cNvPr id="12" name="TextBox 11">
            <a:extLst>
              <a:ext uri="{FF2B5EF4-FFF2-40B4-BE49-F238E27FC236}">
                <a16:creationId xmlns:a16="http://schemas.microsoft.com/office/drawing/2014/main" id="{247363D3-7247-AB2E-E92F-9A52ABE22B85}"/>
              </a:ext>
            </a:extLst>
          </p:cNvPr>
          <p:cNvSpPr txBox="1"/>
          <p:nvPr/>
        </p:nvSpPr>
        <p:spPr>
          <a:xfrm>
            <a:off x="1981200" y="964526"/>
            <a:ext cx="5181600" cy="307777"/>
          </a:xfrm>
          <a:prstGeom prst="rect">
            <a:avLst/>
          </a:prstGeom>
          <a:noFill/>
        </p:spPr>
        <p:txBody>
          <a:bodyPr wrap="square" rtlCol="0">
            <a:spAutoFit/>
          </a:bodyPr>
          <a:lstStyle/>
          <a:p>
            <a:r>
              <a:rPr lang="id-ID" sz="1400" b="1" dirty="0" err="1">
                <a:solidFill>
                  <a:schemeClr val="accent1">
                    <a:lumMod val="50000"/>
                  </a:schemeClr>
                </a:solidFill>
                <a:latin typeface="Quire Sans" panose="020B0502040400020003" pitchFamily="34" charset="0"/>
                <a:cs typeface="Quire Sans" panose="020B0502040400020003" pitchFamily="34" charset="0"/>
              </a:rPr>
              <a:t>Faktor-Faktor</a:t>
            </a:r>
            <a:r>
              <a:rPr lang="id-ID" sz="1400" b="1" dirty="0">
                <a:solidFill>
                  <a:schemeClr val="accent1">
                    <a:lumMod val="50000"/>
                  </a:schemeClr>
                </a:solidFill>
                <a:latin typeface="Quire Sans" panose="020B0502040400020003" pitchFamily="34" charset="0"/>
                <a:cs typeface="Quire Sans" panose="020B0502040400020003" pitchFamily="34" charset="0"/>
              </a:rPr>
              <a:t> yang Memengaruhi Permintaan Uang</a:t>
            </a:r>
            <a:endParaRPr lang="id-ID" sz="1400" b="1" i="1" dirty="0">
              <a:solidFill>
                <a:schemeClr val="accent1">
                  <a:lumMod val="50000"/>
                </a:schemeClr>
              </a:solidFill>
              <a:latin typeface="Quire Sans" panose="020B0502040400020003" pitchFamily="34" charset="0"/>
              <a:cs typeface="Quire Sans" panose="020B0502040400020003" pitchFamily="34" charset="0"/>
            </a:endParaRPr>
          </a:p>
        </p:txBody>
      </p:sp>
      <p:sp>
        <p:nvSpPr>
          <p:cNvPr id="13" name="TextBox 12">
            <a:extLst>
              <a:ext uri="{FF2B5EF4-FFF2-40B4-BE49-F238E27FC236}">
                <a16:creationId xmlns:a16="http://schemas.microsoft.com/office/drawing/2014/main" id="{9C664F4F-149E-93E6-DDF2-27D185B2B085}"/>
              </a:ext>
            </a:extLst>
          </p:cNvPr>
          <p:cNvSpPr txBox="1"/>
          <p:nvPr/>
        </p:nvSpPr>
        <p:spPr>
          <a:xfrm>
            <a:off x="2012576" y="1272303"/>
            <a:ext cx="6445624" cy="2677656"/>
          </a:xfrm>
          <a:prstGeom prst="rect">
            <a:avLst/>
          </a:prstGeom>
          <a:noFill/>
        </p:spPr>
        <p:txBody>
          <a:bodyPr wrap="square" rtlCol="0">
            <a:spAutoFit/>
          </a:bodyPr>
          <a:lstStyle/>
          <a:p>
            <a:pPr marL="342900" indent="-342900" algn="just">
              <a:buFont typeface="+mj-lt"/>
              <a:buAutoNum type="arabicParenR"/>
            </a:pPr>
            <a:r>
              <a:rPr lang="id-ID" sz="1400" dirty="0">
                <a:latin typeface="Quire Sans" panose="020B0502040400020003" pitchFamily="34" charset="0"/>
                <a:cs typeface="Quire Sans" panose="020B0502040400020003" pitchFamily="34" charset="0"/>
              </a:rPr>
              <a:t>Pengeluaran konsumen. </a:t>
            </a:r>
            <a:r>
              <a:rPr lang="id-ID" sz="1400" dirty="0">
                <a:latin typeface="Quire Sans Light" panose="020B0302040400020003" pitchFamily="34" charset="0"/>
                <a:cs typeface="Quire Sans" panose="020B0502040400020003" pitchFamily="34" charset="0"/>
              </a:rPr>
              <a:t>Saat periode pengeluaran konsumen tinggi, misalnya menjelang hari besar keagamaan, orang-orang menginginkan uang untuk dapat membeli barang dan jasa. Dengan demikian, jika pengeluaran konsumen meningkat, permintaan akan uang juga meningkat.</a:t>
            </a:r>
            <a:endParaRPr lang="id-ID" sz="1400" dirty="0">
              <a:latin typeface="Quire Sans" panose="020B0502040400020003" pitchFamily="34" charset="0"/>
              <a:cs typeface="Quire Sans" panose="020B0502040400020003" pitchFamily="34" charset="0"/>
            </a:endParaRPr>
          </a:p>
          <a:p>
            <a:pPr marL="342900" indent="-342900" algn="just">
              <a:buFont typeface="+mj-lt"/>
              <a:buAutoNum type="arabicParenR"/>
            </a:pPr>
            <a:r>
              <a:rPr lang="id-ID" sz="1400" dirty="0">
                <a:latin typeface="Quire Sans" panose="020B0502040400020003" pitchFamily="34" charset="0"/>
                <a:cs typeface="Quire Sans" panose="020B0502040400020003" pitchFamily="34" charset="0"/>
              </a:rPr>
              <a:t>Biaya transaksi saham dan obligasi. </a:t>
            </a:r>
            <a:r>
              <a:rPr lang="id-ID" sz="1400" dirty="0">
                <a:latin typeface="Quire Sans Light" panose="020B0302040400020003" pitchFamily="34" charset="0"/>
                <a:cs typeface="Quire Sans" panose="020B0502040400020003" pitchFamily="34" charset="0"/>
              </a:rPr>
              <a:t>Saham dan obligasi akan kurang menarik apabila harganya mahal atau sulit untuk dibeli dan dijual secara cepat. Kondisi ini akan mendorong orang untuk menyimpan kekayaan mereka dalam bentuk uang sehingga permintaan uang meningkat.</a:t>
            </a:r>
          </a:p>
          <a:p>
            <a:pPr marL="342900" indent="-342900" algn="just">
              <a:buFont typeface="+mj-lt"/>
              <a:buAutoNum type="arabicParenR"/>
            </a:pPr>
            <a:r>
              <a:rPr lang="id-ID" sz="1400" b="1" dirty="0">
                <a:latin typeface="Quire Sans Light" panose="020B0302040400020003" pitchFamily="34" charset="0"/>
                <a:cs typeface="Quire Sans" panose="020B0502040400020003" pitchFamily="34" charset="0"/>
              </a:rPr>
              <a:t>Perubahan harga secara umum. </a:t>
            </a:r>
            <a:r>
              <a:rPr lang="id-ID" sz="1400" dirty="0">
                <a:latin typeface="Quire Sans Light" panose="020B0302040400020003" pitchFamily="34" charset="0"/>
                <a:cs typeface="Quire Sans" panose="020B0502040400020003" pitchFamily="34" charset="0"/>
              </a:rPr>
              <a:t>Jika terjadi inflasi, harga barang menjadi lebih mahal sehingga permintaan uang meningkat. Menariknya, tingkat kepemilikan uang cenderung meningkat pada tingkat yang sama seperti harga. Jadi, sementara permintaan nominal uang meningkat, permintaan riil tetap sama.</a:t>
            </a:r>
          </a:p>
        </p:txBody>
      </p:sp>
    </p:spTree>
    <p:extLst>
      <p:ext uri="{BB962C8B-B14F-4D97-AF65-F5344CB8AC3E}">
        <p14:creationId xmlns:p14="http://schemas.microsoft.com/office/powerpoint/2010/main" val="2582030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0F20E92-24EB-BE5A-FC9C-D2112A9D17AC}"/>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7AAFE50F-74F0-82F1-F678-8D28ECA7D6D7}"/>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C7848560-D821-BBDE-D501-861096D9CB47}"/>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692C209A-FACB-F9C8-005B-E0AB3A2C0287}"/>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AE20FEA4-9091-D0B8-20C9-E9B48EA6471E}"/>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69B15C5C-18C1-CE5D-68BD-0B21BE33804F}"/>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AB27EE54-FC86-F5C5-5D9D-57F0CF5173AA}"/>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2260;p38">
            <a:extLst>
              <a:ext uri="{FF2B5EF4-FFF2-40B4-BE49-F238E27FC236}">
                <a16:creationId xmlns:a16="http://schemas.microsoft.com/office/drawing/2014/main" id="{B15BC499-2017-5FC7-BC45-02B78BAD9B41}"/>
              </a:ext>
            </a:extLst>
          </p:cNvPr>
          <p:cNvSpPr txBox="1">
            <a:spLocks/>
          </p:cNvSpPr>
          <p:nvPr/>
        </p:nvSpPr>
        <p:spPr>
          <a:xfrm>
            <a:off x="1219200" y="57150"/>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03</a:t>
            </a:r>
          </a:p>
        </p:txBody>
      </p:sp>
      <p:sp>
        <p:nvSpPr>
          <p:cNvPr id="10" name="Google Shape;2259;p38">
            <a:extLst>
              <a:ext uri="{FF2B5EF4-FFF2-40B4-BE49-F238E27FC236}">
                <a16:creationId xmlns:a16="http://schemas.microsoft.com/office/drawing/2014/main" id="{A87F2356-0D56-C279-CADF-50C91A1DAD9A}"/>
              </a:ext>
            </a:extLst>
          </p:cNvPr>
          <p:cNvSpPr txBox="1">
            <a:spLocks/>
          </p:cNvSpPr>
          <p:nvPr/>
        </p:nvSpPr>
        <p:spPr>
          <a:xfrm>
            <a:off x="1905000" y="170121"/>
            <a:ext cx="5943600"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Faktor-Faktor</a:t>
            </a:r>
            <a:r>
              <a:rPr lang="en-US" sz="1600" dirty="0">
                <a:solidFill>
                  <a:schemeClr val="tx2"/>
                </a:solidFill>
                <a:latin typeface="Hiragino Kaku Gothic StdN W8" panose="020B0800000000000000" pitchFamily="34" charset="-128"/>
                <a:ea typeface="Hiragino Kaku Gothic StdN W8" panose="020B0800000000000000" pitchFamily="34" charset="-128"/>
              </a:rPr>
              <a:t> yang </a:t>
            </a:r>
            <a:r>
              <a:rPr lang="en-US" sz="1600" dirty="0" err="1">
                <a:solidFill>
                  <a:schemeClr val="tx2"/>
                </a:solidFill>
                <a:latin typeface="Hiragino Kaku Gothic StdN W8" panose="020B0800000000000000" pitchFamily="34" charset="-128"/>
                <a:ea typeface="Hiragino Kaku Gothic StdN W8" panose="020B0800000000000000" pitchFamily="34" charset="-128"/>
              </a:rPr>
              <a:t>Memengaruhi</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Permintaan</a:t>
            </a:r>
            <a:r>
              <a:rPr lang="en-US" sz="1600" dirty="0">
                <a:solidFill>
                  <a:schemeClr val="tx2"/>
                </a:solidFill>
                <a:latin typeface="Hiragino Kaku Gothic StdN W8" panose="020B0800000000000000" pitchFamily="34" charset="-128"/>
                <a:ea typeface="Hiragino Kaku Gothic StdN W8" panose="020B0800000000000000" pitchFamily="34" charset="-128"/>
              </a:rPr>
              <a:t> dan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Penawaran</a:t>
            </a:r>
            <a:r>
              <a:rPr lang="en-US" sz="1600" dirty="0">
                <a:solidFill>
                  <a:schemeClr val="tx2"/>
                </a:solidFill>
                <a:latin typeface="Hiragino Kaku Gothic StdN W8" panose="020B0800000000000000" pitchFamily="34" charset="-128"/>
                <a:ea typeface="Hiragino Kaku Gothic StdN W8" panose="020B0800000000000000" pitchFamily="34" charset="-128"/>
              </a:rPr>
              <a:t> Uang</a:t>
            </a:r>
          </a:p>
        </p:txBody>
      </p:sp>
      <p:sp>
        <p:nvSpPr>
          <p:cNvPr id="11" name="Google Shape;467;p34">
            <a:extLst>
              <a:ext uri="{FF2B5EF4-FFF2-40B4-BE49-F238E27FC236}">
                <a16:creationId xmlns:a16="http://schemas.microsoft.com/office/drawing/2014/main" id="{79343C81-5444-6FDB-4994-703664EC5793}"/>
              </a:ext>
            </a:extLst>
          </p:cNvPr>
          <p:cNvSpPr/>
          <p:nvPr/>
        </p:nvSpPr>
        <p:spPr>
          <a:xfrm>
            <a:off x="1451917" y="718648"/>
            <a:ext cx="500609" cy="386830"/>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dirty="0">
                <a:solidFill>
                  <a:schemeClr val="bg1"/>
                </a:solidFill>
                <a:latin typeface="Quire Sans" panose="020B0502040400020003" pitchFamily="34" charset="0"/>
                <a:cs typeface="Quire Sans" panose="020B0502040400020003" pitchFamily="34" charset="0"/>
              </a:rPr>
              <a:t>a.</a:t>
            </a:r>
            <a:endParaRPr sz="1400" b="1" dirty="0">
              <a:solidFill>
                <a:schemeClr val="bg1"/>
              </a:solidFill>
              <a:latin typeface="Quire Sans" panose="020B0502040400020003" pitchFamily="34" charset="0"/>
              <a:cs typeface="Quire Sans" panose="020B0502040400020003" pitchFamily="34" charset="0"/>
            </a:endParaRPr>
          </a:p>
        </p:txBody>
      </p:sp>
      <p:sp>
        <p:nvSpPr>
          <p:cNvPr id="12" name="TextBox 11">
            <a:extLst>
              <a:ext uri="{FF2B5EF4-FFF2-40B4-BE49-F238E27FC236}">
                <a16:creationId xmlns:a16="http://schemas.microsoft.com/office/drawing/2014/main" id="{247363D3-7247-AB2E-E92F-9A52ABE22B85}"/>
              </a:ext>
            </a:extLst>
          </p:cNvPr>
          <p:cNvSpPr txBox="1"/>
          <p:nvPr/>
        </p:nvSpPr>
        <p:spPr>
          <a:xfrm>
            <a:off x="1981200" y="797701"/>
            <a:ext cx="5181600" cy="307777"/>
          </a:xfrm>
          <a:prstGeom prst="rect">
            <a:avLst/>
          </a:prstGeom>
          <a:noFill/>
        </p:spPr>
        <p:txBody>
          <a:bodyPr wrap="square" rtlCol="0">
            <a:spAutoFit/>
          </a:bodyPr>
          <a:lstStyle/>
          <a:p>
            <a:r>
              <a:rPr lang="id-ID" sz="1400" b="1" dirty="0" err="1">
                <a:solidFill>
                  <a:schemeClr val="accent1">
                    <a:lumMod val="50000"/>
                  </a:schemeClr>
                </a:solidFill>
                <a:latin typeface="Quire Sans" panose="020B0502040400020003" pitchFamily="34" charset="0"/>
                <a:cs typeface="Quire Sans" panose="020B0502040400020003" pitchFamily="34" charset="0"/>
              </a:rPr>
              <a:t>Faktor-Faktor</a:t>
            </a:r>
            <a:r>
              <a:rPr lang="id-ID" sz="1400" b="1" dirty="0">
                <a:solidFill>
                  <a:schemeClr val="accent1">
                    <a:lumMod val="50000"/>
                  </a:schemeClr>
                </a:solidFill>
                <a:latin typeface="Quire Sans" panose="020B0502040400020003" pitchFamily="34" charset="0"/>
                <a:cs typeface="Quire Sans" panose="020B0502040400020003" pitchFamily="34" charset="0"/>
              </a:rPr>
              <a:t> yang Memengaruhi Penawaran Uang</a:t>
            </a:r>
            <a:endParaRPr lang="id-ID" sz="1400" b="1" i="1" dirty="0">
              <a:solidFill>
                <a:schemeClr val="accent1">
                  <a:lumMod val="50000"/>
                </a:schemeClr>
              </a:solidFill>
              <a:latin typeface="Quire Sans" panose="020B0502040400020003" pitchFamily="34" charset="0"/>
              <a:cs typeface="Quire Sans" panose="020B0502040400020003" pitchFamily="34" charset="0"/>
            </a:endParaRPr>
          </a:p>
        </p:txBody>
      </p:sp>
      <p:sp>
        <p:nvSpPr>
          <p:cNvPr id="13" name="TextBox 12">
            <a:extLst>
              <a:ext uri="{FF2B5EF4-FFF2-40B4-BE49-F238E27FC236}">
                <a16:creationId xmlns:a16="http://schemas.microsoft.com/office/drawing/2014/main" id="{9C664F4F-149E-93E6-DDF2-27D185B2B085}"/>
              </a:ext>
            </a:extLst>
          </p:cNvPr>
          <p:cNvSpPr txBox="1"/>
          <p:nvPr/>
        </p:nvSpPr>
        <p:spPr>
          <a:xfrm>
            <a:off x="2012576" y="1105478"/>
            <a:ext cx="6445624" cy="3539430"/>
          </a:xfrm>
          <a:prstGeom prst="rect">
            <a:avLst/>
          </a:prstGeom>
          <a:noFill/>
        </p:spPr>
        <p:txBody>
          <a:bodyPr wrap="square" rtlCol="0">
            <a:spAutoFit/>
          </a:bodyPr>
          <a:lstStyle/>
          <a:p>
            <a:pPr marL="342900" indent="-342900" algn="just">
              <a:buFont typeface="+mj-lt"/>
              <a:buAutoNum type="arabicParenR"/>
            </a:pPr>
            <a:r>
              <a:rPr lang="id-ID" sz="1400" dirty="0">
                <a:latin typeface="Quire Sans" panose="020B0502040400020003" pitchFamily="34" charset="0"/>
                <a:cs typeface="Quire Sans" panose="020B0502040400020003" pitchFamily="34" charset="0"/>
              </a:rPr>
              <a:t>Tingkat bunga. </a:t>
            </a:r>
            <a:r>
              <a:rPr lang="id-ID" sz="1400" dirty="0">
                <a:latin typeface="Quire Sans Light" panose="020B0302040400020003" pitchFamily="34" charset="0"/>
                <a:cs typeface="Quire Sans" panose="020B0502040400020003" pitchFamily="34" charset="0"/>
              </a:rPr>
              <a:t>Tingkat bunga adalah faktor utama yang memengaruhi jumlah uang beredar dalam perekonomian. Jika tingkat bunga terlalu tinggi, dunia usaha akan lesu. Bank Indonesia akan menambahkan jumlah uang beredar untuk mengatasinya.</a:t>
            </a:r>
            <a:endParaRPr lang="id-ID" sz="1400" dirty="0">
              <a:latin typeface="Quire Sans" panose="020B0502040400020003" pitchFamily="34" charset="0"/>
              <a:cs typeface="Quire Sans" panose="020B0502040400020003" pitchFamily="34" charset="0"/>
            </a:endParaRPr>
          </a:p>
          <a:p>
            <a:pPr marL="342900" indent="-342900" algn="just">
              <a:buFont typeface="+mj-lt"/>
              <a:buAutoNum type="arabicParenR"/>
            </a:pPr>
            <a:r>
              <a:rPr lang="id-ID" sz="1400" dirty="0">
                <a:latin typeface="Quire Sans" panose="020B0502040400020003" pitchFamily="34" charset="0"/>
                <a:cs typeface="Quire Sans" panose="020B0502040400020003" pitchFamily="34" charset="0"/>
              </a:rPr>
              <a:t>Tingkat inflasi. </a:t>
            </a:r>
            <a:r>
              <a:rPr lang="id-ID" sz="1400" dirty="0">
                <a:latin typeface="Quire Sans Light" panose="020B0302040400020003" pitchFamily="34" charset="0"/>
                <a:cs typeface="Quire Sans" panose="020B0502040400020003" pitchFamily="34" charset="0"/>
              </a:rPr>
              <a:t>Tingkat inflasi yang tinggi dapat melumpuhkan perekonomian. Untuk mengatasinya, Bank Indonesia akan mengurangi jumlah uang beredar dengan cara menjual surat-surat berharga, seperti SBI.</a:t>
            </a:r>
          </a:p>
          <a:p>
            <a:pPr marL="342900" indent="-342900" algn="just">
              <a:buFont typeface="+mj-lt"/>
              <a:buAutoNum type="arabicParenR"/>
            </a:pPr>
            <a:r>
              <a:rPr lang="id-ID" sz="1400" b="1" dirty="0">
                <a:latin typeface="Quire Sans Light" panose="020B0302040400020003" pitchFamily="34" charset="0"/>
                <a:cs typeface="Quire Sans" panose="020B0502040400020003" pitchFamily="34" charset="0"/>
              </a:rPr>
              <a:t>Tingkat produksi dan pendapatan nasional. </a:t>
            </a:r>
            <a:r>
              <a:rPr lang="id-ID" sz="1400" dirty="0">
                <a:latin typeface="Quire Sans Light" panose="020B0302040400020003" pitchFamily="34" charset="0"/>
                <a:cs typeface="Quire Sans" panose="020B0502040400020003" pitchFamily="34" charset="0"/>
              </a:rPr>
              <a:t>Dalam tingkat produksi dan pendapatan nasional yang rendah, pemerintah mungkin akan memperbanyak junlah uang beredar </a:t>
            </a:r>
            <a:r>
              <a:rPr lang="id-ID" sz="1400" dirty="0" err="1">
                <a:latin typeface="Quire Sans Light" panose="020B0302040400020003" pitchFamily="34" charset="0"/>
                <a:cs typeface="Quire Sans" panose="020B0502040400020003" pitchFamily="34" charset="0"/>
              </a:rPr>
              <a:t>dengn</a:t>
            </a:r>
            <a:r>
              <a:rPr lang="id-ID" sz="1400" dirty="0">
                <a:latin typeface="Quire Sans Light" panose="020B0302040400020003" pitchFamily="34" charset="0"/>
                <a:cs typeface="Quire Sans" panose="020B0502040400020003" pitchFamily="34" charset="0"/>
              </a:rPr>
              <a:t> tujuan membangkitkan dunia perbankan dan usaha.</a:t>
            </a:r>
          </a:p>
          <a:p>
            <a:pPr marL="342900" indent="-342900" algn="just">
              <a:buFont typeface="+mj-lt"/>
              <a:buAutoNum type="arabicParenR"/>
            </a:pPr>
            <a:r>
              <a:rPr lang="id-ID" sz="1400" b="1" dirty="0">
                <a:latin typeface="Quire Sans Light" panose="020B0302040400020003" pitchFamily="34" charset="0"/>
                <a:cs typeface="Quire Sans" panose="020B0502040400020003" pitchFamily="34" charset="0"/>
              </a:rPr>
              <a:t>Kondisi kesehatan dunia perbankan. </a:t>
            </a:r>
            <a:r>
              <a:rPr lang="id-ID" sz="1400" dirty="0">
                <a:latin typeface="Quire Sans Light" panose="020B0302040400020003" pitchFamily="34" charset="0"/>
                <a:cs typeface="Quire Sans" panose="020B0502040400020003" pitchFamily="34" charset="0"/>
              </a:rPr>
              <a:t>Setiap bank diharuskan memiliki cadangan uang </a:t>
            </a:r>
            <a:r>
              <a:rPr lang="id-ID" sz="1400" i="1" dirty="0">
                <a:latin typeface="Quire Sans Light" panose="020B0302040400020003" pitchFamily="34" charset="0"/>
                <a:cs typeface="Quire Sans" panose="020B0502040400020003" pitchFamily="34" charset="0"/>
              </a:rPr>
              <a:t>(reserve </a:t>
            </a:r>
            <a:r>
              <a:rPr lang="id-ID" sz="1400" i="1" dirty="0" err="1">
                <a:latin typeface="Quire Sans Light" panose="020B0302040400020003" pitchFamily="34" charset="0"/>
                <a:cs typeface="Quire Sans" panose="020B0502040400020003" pitchFamily="34" charset="0"/>
              </a:rPr>
              <a:t>requirement</a:t>
            </a:r>
            <a:r>
              <a:rPr lang="id-ID" sz="1400" i="1" dirty="0">
                <a:latin typeface="Quire Sans Light" panose="020B0302040400020003" pitchFamily="34" charset="0"/>
                <a:cs typeface="Quire Sans" panose="020B0502040400020003" pitchFamily="34" charset="0"/>
              </a:rPr>
              <a:t>) </a:t>
            </a:r>
            <a:r>
              <a:rPr lang="id-ID" sz="1400" dirty="0">
                <a:latin typeface="Quire Sans Light" panose="020B0302040400020003" pitchFamily="34" charset="0"/>
                <a:cs typeface="Quire Sans" panose="020B0502040400020003" pitchFamily="34" charset="0"/>
              </a:rPr>
              <a:t>yang cukup untuk menjaga agar dana nasabah tetap aman. Bank Indonesia menetapkan tingkat cadangan tertentu menjadi pengukur kesehatan bank. </a:t>
            </a:r>
          </a:p>
          <a:p>
            <a:pPr marL="342900" indent="-342900" algn="just">
              <a:buFont typeface="+mj-lt"/>
              <a:buAutoNum type="arabicParenR"/>
            </a:pPr>
            <a:r>
              <a:rPr lang="id-ID" sz="1400" b="1" dirty="0">
                <a:latin typeface="Quire Sans Light" panose="020B0302040400020003" pitchFamily="34" charset="0"/>
                <a:cs typeface="Quire Sans" panose="020B0502040400020003" pitchFamily="34" charset="0"/>
              </a:rPr>
              <a:t>Nilai tukar rupiah. </a:t>
            </a:r>
            <a:r>
              <a:rPr lang="id-ID" sz="1400" dirty="0">
                <a:latin typeface="Quire Sans Light" panose="020B0302040400020003" pitchFamily="34" charset="0"/>
                <a:cs typeface="Quire Sans" panose="020B0502040400020003" pitchFamily="34" charset="0"/>
              </a:rPr>
              <a:t>Jika nilai tukar rupiah menurun, pemerintah akan menurunkan jumlah rupiah yang beredar. </a:t>
            </a:r>
            <a:endParaRPr lang="id-ID" sz="1400" b="1" dirty="0">
              <a:latin typeface="Quire Sans Light" panose="020B0302040400020003" pitchFamily="34" charset="0"/>
              <a:cs typeface="Quire Sans" panose="020B0502040400020003" pitchFamily="34" charset="0"/>
            </a:endParaRPr>
          </a:p>
        </p:txBody>
      </p:sp>
    </p:spTree>
    <p:extLst>
      <p:ext uri="{BB962C8B-B14F-4D97-AF65-F5344CB8AC3E}">
        <p14:creationId xmlns:p14="http://schemas.microsoft.com/office/powerpoint/2010/main" val="28758548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5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0F20E92-24EB-BE5A-FC9C-D2112A9D17AC}"/>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7AAFE50F-74F0-82F1-F678-8D28ECA7D6D7}"/>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C7848560-D821-BBDE-D501-861096D9CB47}"/>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692C209A-FACB-F9C8-005B-E0AB3A2C0287}"/>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AE20FEA4-9091-D0B8-20C9-E9B48EA6471E}"/>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69B15C5C-18C1-CE5D-68BD-0B21BE33804F}"/>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AB27EE54-FC86-F5C5-5D9D-57F0CF5173AA}"/>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pic>
        <p:nvPicPr>
          <p:cNvPr id="10" name="Picture 9" descr="A picture containing businesscard&#10;&#10;Description automatically generated">
            <a:extLst>
              <a:ext uri="{FF2B5EF4-FFF2-40B4-BE49-F238E27FC236}">
                <a16:creationId xmlns:a16="http://schemas.microsoft.com/office/drawing/2014/main" id="{B47FE16C-B5C1-C1F1-7E4C-4974E3D8C3F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295400" y="1162050"/>
            <a:ext cx="2819400" cy="2819400"/>
          </a:xfrm>
          <a:prstGeom prst="rect">
            <a:avLst/>
          </a:prstGeom>
          <a:effectLst>
            <a:outerShdw dist="38100" dir="5400000" sx="100693" sy="100693" algn="t" rotWithShape="0">
              <a:prstClr val="black">
                <a:alpha val="32912"/>
              </a:prstClr>
            </a:outerShdw>
          </a:effectLst>
        </p:spPr>
      </p:pic>
      <p:sp>
        <p:nvSpPr>
          <p:cNvPr id="11" name="Google Shape;171;p32">
            <a:extLst>
              <a:ext uri="{FF2B5EF4-FFF2-40B4-BE49-F238E27FC236}">
                <a16:creationId xmlns:a16="http://schemas.microsoft.com/office/drawing/2014/main" id="{2C8FA78D-D039-D539-80AA-63E4CE0A739B}"/>
              </a:ext>
            </a:extLst>
          </p:cNvPr>
          <p:cNvSpPr/>
          <p:nvPr/>
        </p:nvSpPr>
        <p:spPr>
          <a:xfrm>
            <a:off x="4802841" y="2207225"/>
            <a:ext cx="2718547" cy="685800"/>
          </a:xfrm>
          <a:prstGeom prst="roundRect">
            <a:avLst>
              <a:gd name="adj" fmla="val 50000"/>
            </a:avLst>
          </a:prstGeom>
          <a:solidFill>
            <a:schemeClr val="accent5"/>
          </a:solidFill>
          <a:ln>
            <a:noFill/>
          </a:ln>
          <a:effectLst>
            <a:outerShdw dist="76200" dir="3960000" algn="bl" rotWithShape="0">
              <a:schemeClr val="l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2800" dirty="0">
                <a:solidFill>
                  <a:schemeClr val="bg1"/>
                </a:solidFill>
                <a:latin typeface="Cooper Black" panose="0208090404030B020404" pitchFamily="18" charset="77"/>
              </a:rPr>
              <a:t>Harga</a:t>
            </a:r>
            <a:endParaRPr sz="2800" dirty="0">
              <a:solidFill>
                <a:schemeClr val="bg1"/>
              </a:solidFill>
              <a:latin typeface="Cooper Black" panose="0208090404030B020404" pitchFamily="18" charset="77"/>
            </a:endParaRPr>
          </a:p>
        </p:txBody>
      </p:sp>
      <p:sp>
        <p:nvSpPr>
          <p:cNvPr id="12" name="TextBox 11">
            <a:extLst>
              <a:ext uri="{FF2B5EF4-FFF2-40B4-BE49-F238E27FC236}">
                <a16:creationId xmlns:a16="http://schemas.microsoft.com/office/drawing/2014/main" id="{D1A6A6F2-8624-03D6-CF50-7ACCB8128982}"/>
              </a:ext>
            </a:extLst>
          </p:cNvPr>
          <p:cNvSpPr txBox="1"/>
          <p:nvPr/>
        </p:nvSpPr>
        <p:spPr>
          <a:xfrm>
            <a:off x="4114800" y="1598220"/>
            <a:ext cx="3935506" cy="584775"/>
          </a:xfrm>
          <a:prstGeom prst="rect">
            <a:avLst/>
          </a:prstGeom>
          <a:noFill/>
        </p:spPr>
        <p:txBody>
          <a:bodyPr wrap="square" rtlCol="0">
            <a:spAutoFit/>
          </a:bodyPr>
          <a:lstStyle/>
          <a:p>
            <a:pPr algn="ctr"/>
            <a:r>
              <a:rPr lang="id-ID" sz="3200" dirty="0" err="1">
                <a:solidFill>
                  <a:schemeClr val="accent5">
                    <a:lumMod val="50000"/>
                  </a:schemeClr>
                </a:solidFill>
                <a:latin typeface="Cooper Black" panose="0208090404030B020404" pitchFamily="18" charset="77"/>
              </a:rPr>
              <a:t>B</a:t>
            </a:r>
            <a:r>
              <a:rPr lang="id-ID" sz="3200" dirty="0">
                <a:solidFill>
                  <a:schemeClr val="accent5">
                    <a:lumMod val="50000"/>
                  </a:schemeClr>
                </a:solidFill>
                <a:latin typeface="Cooper Black" panose="0208090404030B020404" pitchFamily="18" charset="77"/>
              </a:rPr>
              <a:t>. Indeks</a:t>
            </a:r>
          </a:p>
        </p:txBody>
      </p:sp>
    </p:spTree>
    <p:extLst>
      <p:ext uri="{BB962C8B-B14F-4D97-AF65-F5344CB8AC3E}">
        <p14:creationId xmlns:p14="http://schemas.microsoft.com/office/powerpoint/2010/main" val="24180034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9D33CC2-A48D-74E2-E56C-263ECC83BA93}"/>
              </a:ext>
            </a:extLst>
          </p:cNvPr>
          <p:cNvSpPr/>
          <p:nvPr/>
        </p:nvSpPr>
        <p:spPr>
          <a:xfrm>
            <a:off x="0" y="4302125"/>
            <a:ext cx="9144000" cy="8413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2" name="Group 1">
            <a:extLst>
              <a:ext uri="{FF2B5EF4-FFF2-40B4-BE49-F238E27FC236}">
                <a16:creationId xmlns:a16="http://schemas.microsoft.com/office/drawing/2014/main" id="{10F20E92-24EB-BE5A-FC9C-D2112A9D17AC}"/>
              </a:ext>
            </a:extLst>
          </p:cNvPr>
          <p:cNvGrpSpPr/>
          <p:nvPr/>
        </p:nvGrpSpPr>
        <p:grpSpPr>
          <a:xfrm>
            <a:off x="0" y="4302124"/>
            <a:ext cx="9144000" cy="841375"/>
            <a:chOff x="0" y="4302125"/>
            <a:chExt cx="9144000" cy="841375"/>
          </a:xfrm>
        </p:grpSpPr>
        <p:grpSp>
          <p:nvGrpSpPr>
            <p:cNvPr id="3" name="Group 2">
              <a:extLst>
                <a:ext uri="{FF2B5EF4-FFF2-40B4-BE49-F238E27FC236}">
                  <a16:creationId xmlns:a16="http://schemas.microsoft.com/office/drawing/2014/main" id="{7AAFE50F-74F0-82F1-F678-8D28ECA7D6D7}"/>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C7848560-D821-BBDE-D501-861096D9CB47}"/>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692C209A-FACB-F9C8-005B-E0AB3A2C0287}"/>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AE20FEA4-9091-D0B8-20C9-E9B48EA6471E}"/>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69B15C5C-18C1-CE5D-68BD-0B21BE33804F}"/>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AB27EE54-FC86-F5C5-5D9D-57F0CF5173AA}"/>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577;p38">
            <a:extLst>
              <a:ext uri="{FF2B5EF4-FFF2-40B4-BE49-F238E27FC236}">
                <a16:creationId xmlns:a16="http://schemas.microsoft.com/office/drawing/2014/main" id="{24FDA9EF-C0A5-23CC-0ECF-9FCC8766F28B}"/>
              </a:ext>
            </a:extLst>
          </p:cNvPr>
          <p:cNvSpPr txBox="1">
            <a:spLocks/>
          </p:cNvSpPr>
          <p:nvPr/>
        </p:nvSpPr>
        <p:spPr>
          <a:xfrm>
            <a:off x="-8965" y="-135150"/>
            <a:ext cx="1289400" cy="841800"/>
          </a:xfrm>
          <a:prstGeom prst="rect">
            <a:avLst/>
          </a:prstGeom>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en" sz="2400" b="1" dirty="0">
                <a:solidFill>
                  <a:srgbClr val="945200"/>
                </a:solidFill>
                <a:latin typeface="DM Sans" pitchFamily="2" charset="77"/>
              </a:rPr>
              <a:t>01</a:t>
            </a:r>
          </a:p>
        </p:txBody>
      </p:sp>
      <p:cxnSp>
        <p:nvCxnSpPr>
          <p:cNvPr id="10" name="Google Shape;579;p38">
            <a:extLst>
              <a:ext uri="{FF2B5EF4-FFF2-40B4-BE49-F238E27FC236}">
                <a16:creationId xmlns:a16="http://schemas.microsoft.com/office/drawing/2014/main" id="{176CE7FB-6F32-CB7E-11E3-86A94FBAA921}"/>
              </a:ext>
            </a:extLst>
          </p:cNvPr>
          <p:cNvCxnSpPr>
            <a:cxnSpLocks/>
          </p:cNvCxnSpPr>
          <p:nvPr/>
        </p:nvCxnSpPr>
        <p:spPr>
          <a:xfrm>
            <a:off x="228979" y="455027"/>
            <a:ext cx="813513" cy="0"/>
          </a:xfrm>
          <a:prstGeom prst="straightConnector1">
            <a:avLst/>
          </a:prstGeom>
          <a:noFill/>
          <a:ln w="9525" cap="rnd" cmpd="sng">
            <a:solidFill>
              <a:schemeClr val="bg2">
                <a:lumMod val="10000"/>
              </a:schemeClr>
            </a:solidFill>
            <a:prstDash val="solid"/>
            <a:round/>
            <a:headEnd type="none" w="med" len="med"/>
            <a:tailEnd type="none" w="med" len="med"/>
          </a:ln>
        </p:spPr>
      </p:cxnSp>
      <p:sp>
        <p:nvSpPr>
          <p:cNvPr id="11" name="TextBox 10">
            <a:extLst>
              <a:ext uri="{FF2B5EF4-FFF2-40B4-BE49-F238E27FC236}">
                <a16:creationId xmlns:a16="http://schemas.microsoft.com/office/drawing/2014/main" id="{72B42E36-98CC-BD00-72DE-D0812088A473}"/>
              </a:ext>
            </a:extLst>
          </p:cNvPr>
          <p:cNvSpPr txBox="1"/>
          <p:nvPr/>
        </p:nvSpPr>
        <p:spPr>
          <a:xfrm>
            <a:off x="1051457" y="285750"/>
            <a:ext cx="4832685" cy="338554"/>
          </a:xfrm>
          <a:prstGeom prst="rect">
            <a:avLst/>
          </a:prstGeom>
          <a:noFill/>
        </p:spPr>
        <p:txBody>
          <a:bodyPr wrap="square" rtlCol="0">
            <a:spAutoFit/>
          </a:bodyPr>
          <a:lstStyle/>
          <a:p>
            <a:r>
              <a:rPr lang="id-ID" sz="1600" b="1" dirty="0">
                <a:solidFill>
                  <a:srgbClr val="945200"/>
                </a:solidFill>
                <a:latin typeface="DM Sans" pitchFamily="2" charset="77"/>
              </a:rPr>
              <a:t>Pengertian dan </a:t>
            </a:r>
            <a:r>
              <a:rPr lang="id-ID" sz="1600" b="1" dirty="0" err="1">
                <a:solidFill>
                  <a:srgbClr val="945200"/>
                </a:solidFill>
                <a:latin typeface="DM Sans" pitchFamily="2" charset="77"/>
              </a:rPr>
              <a:t>Macam-Macam</a:t>
            </a:r>
            <a:r>
              <a:rPr lang="id-ID" sz="1600" b="1" dirty="0">
                <a:solidFill>
                  <a:srgbClr val="945200"/>
                </a:solidFill>
                <a:latin typeface="DM Sans" pitchFamily="2" charset="77"/>
              </a:rPr>
              <a:t> Indeks Harga</a:t>
            </a:r>
          </a:p>
        </p:txBody>
      </p:sp>
      <p:sp>
        <p:nvSpPr>
          <p:cNvPr id="13" name="TextBox 12">
            <a:extLst>
              <a:ext uri="{FF2B5EF4-FFF2-40B4-BE49-F238E27FC236}">
                <a16:creationId xmlns:a16="http://schemas.microsoft.com/office/drawing/2014/main" id="{F1D0B95C-68EB-A808-7802-F1EC0DFCE815}"/>
              </a:ext>
            </a:extLst>
          </p:cNvPr>
          <p:cNvSpPr txBox="1"/>
          <p:nvPr/>
        </p:nvSpPr>
        <p:spPr>
          <a:xfrm>
            <a:off x="1066800" y="873269"/>
            <a:ext cx="7772400" cy="2462213"/>
          </a:xfrm>
          <a:prstGeom prst="rect">
            <a:avLst/>
          </a:prstGeom>
          <a:noFill/>
        </p:spPr>
        <p:txBody>
          <a:bodyPr wrap="square" rtlCol="0">
            <a:spAutoFit/>
          </a:bodyPr>
          <a:lstStyle/>
          <a:p>
            <a:pPr algn="just"/>
            <a:r>
              <a:rPr lang="id-ID" sz="1400" dirty="0">
                <a:latin typeface="Quire Sans Light" panose="020B0302040400020003" pitchFamily="34" charset="0"/>
              </a:rPr>
              <a:t>Perubahan harga terjadi ketika harga produk atau jasa tersebut naik atau turun dari harga sebelumnya. Penyebab perubahan harga secara umum adalah sebagai berikut.</a:t>
            </a:r>
          </a:p>
          <a:p>
            <a:pPr marL="342900" indent="-342900" algn="just">
              <a:buFont typeface="+mj-lt"/>
              <a:buAutoNum type="arabicParenR"/>
            </a:pPr>
            <a:r>
              <a:rPr lang="id-ID" sz="1400" dirty="0">
                <a:latin typeface="Quire Sans" panose="020B0502040400020003" pitchFamily="34" charset="0"/>
                <a:cs typeface="Quire Sans" panose="020B0502040400020003" pitchFamily="34" charset="0"/>
              </a:rPr>
              <a:t>Permintaan </a:t>
            </a:r>
            <a:r>
              <a:rPr lang="id-ID" sz="1400" i="1" dirty="0">
                <a:latin typeface="Quire Sans" panose="020B0502040400020003" pitchFamily="34" charset="0"/>
                <a:cs typeface="Quire Sans" panose="020B0502040400020003" pitchFamily="34" charset="0"/>
              </a:rPr>
              <a:t>(</a:t>
            </a:r>
            <a:r>
              <a:rPr lang="id-ID" sz="1400" i="1" dirty="0" err="1">
                <a:latin typeface="Quire Sans" panose="020B0502040400020003" pitchFamily="34" charset="0"/>
                <a:cs typeface="Quire Sans" panose="020B0502040400020003" pitchFamily="34" charset="0"/>
              </a:rPr>
              <a:t>demand</a:t>
            </a:r>
            <a:r>
              <a:rPr lang="id-ID" sz="1400" i="1" dirty="0">
                <a:latin typeface="Quire Sans" panose="020B0502040400020003" pitchFamily="34" charset="0"/>
                <a:cs typeface="Quire Sans" panose="020B0502040400020003" pitchFamily="34" charset="0"/>
              </a:rPr>
              <a:t>) </a:t>
            </a:r>
            <a:r>
              <a:rPr lang="id-ID" sz="1400" dirty="0">
                <a:latin typeface="Quire Sans" panose="020B0502040400020003" pitchFamily="34" charset="0"/>
                <a:cs typeface="Quire Sans" panose="020B0502040400020003" pitchFamily="34" charset="0"/>
              </a:rPr>
              <a:t>yang berubah. </a:t>
            </a:r>
            <a:r>
              <a:rPr lang="id-ID" sz="1400" dirty="0">
                <a:latin typeface="Quire Sans Light" panose="020B0302040400020003" pitchFamily="34" charset="0"/>
                <a:cs typeface="Quire Sans" panose="020B0502040400020003" pitchFamily="34" charset="0"/>
              </a:rPr>
              <a:t>Jika permintaan bertambah, harga produk atau jasa umumnya meningkat pula. Jika permintaan berkurang, harga produk atau jasa menurun.</a:t>
            </a:r>
            <a:endParaRPr lang="id-ID" sz="1400" dirty="0">
              <a:latin typeface="Quire Sans" panose="020B0502040400020003" pitchFamily="34" charset="0"/>
              <a:cs typeface="Quire Sans" panose="020B0502040400020003" pitchFamily="34" charset="0"/>
            </a:endParaRPr>
          </a:p>
          <a:p>
            <a:pPr marL="342900" indent="-342900" algn="just">
              <a:buFont typeface="+mj-lt"/>
              <a:buAutoNum type="arabicParenR"/>
            </a:pPr>
            <a:r>
              <a:rPr lang="id-ID" sz="1400" dirty="0">
                <a:latin typeface="Quire Sans" panose="020B0502040400020003" pitchFamily="34" charset="0"/>
                <a:cs typeface="Quire Sans" panose="020B0502040400020003" pitchFamily="34" charset="0"/>
              </a:rPr>
              <a:t>Penawaran </a:t>
            </a:r>
            <a:r>
              <a:rPr lang="id-ID" sz="1400" i="1" dirty="0">
                <a:latin typeface="Quire Sans" panose="020B0502040400020003" pitchFamily="34" charset="0"/>
                <a:cs typeface="Quire Sans" panose="020B0502040400020003" pitchFamily="34" charset="0"/>
              </a:rPr>
              <a:t>(</a:t>
            </a:r>
            <a:r>
              <a:rPr lang="id-ID" sz="1400" i="1" dirty="0" err="1">
                <a:latin typeface="Quire Sans" panose="020B0502040400020003" pitchFamily="34" charset="0"/>
                <a:cs typeface="Quire Sans" panose="020B0502040400020003" pitchFamily="34" charset="0"/>
              </a:rPr>
              <a:t>supply</a:t>
            </a:r>
            <a:r>
              <a:rPr lang="id-ID" sz="1400" i="1" dirty="0">
                <a:latin typeface="Quire Sans" panose="020B0502040400020003" pitchFamily="34" charset="0"/>
                <a:cs typeface="Quire Sans" panose="020B0502040400020003" pitchFamily="34" charset="0"/>
              </a:rPr>
              <a:t>) </a:t>
            </a:r>
            <a:r>
              <a:rPr lang="id-ID" sz="1400" dirty="0">
                <a:latin typeface="Quire Sans" panose="020B0502040400020003" pitchFamily="34" charset="0"/>
                <a:cs typeface="Quire Sans" panose="020B0502040400020003" pitchFamily="34" charset="0"/>
              </a:rPr>
              <a:t>yang berubah.</a:t>
            </a:r>
            <a:r>
              <a:rPr lang="id-ID" sz="1400" dirty="0">
                <a:latin typeface="Quire Sans Light" panose="020B0302040400020003" pitchFamily="34" charset="0"/>
                <a:cs typeface="Quire Sans" panose="020B0502040400020003" pitchFamily="34" charset="0"/>
              </a:rPr>
              <a:t> Jika penawaran bertambah, harga produk atau jasa umumnya menurun. Jika penawaran berkurang, harga produk atau jasa meningkat.</a:t>
            </a:r>
            <a:endParaRPr lang="id-ID" sz="1400" i="1" dirty="0">
              <a:latin typeface="Quire Sans Light" panose="020B0302040400020003" pitchFamily="34" charset="0"/>
              <a:cs typeface="Quire Sans" panose="020B0502040400020003" pitchFamily="34" charset="0"/>
            </a:endParaRPr>
          </a:p>
          <a:p>
            <a:pPr marL="342900" indent="-342900" algn="just">
              <a:buFont typeface="+mj-lt"/>
              <a:buAutoNum type="arabicParenR"/>
            </a:pPr>
            <a:r>
              <a:rPr lang="id-ID" sz="1400" dirty="0">
                <a:latin typeface="Quire Sans" panose="020B0502040400020003" pitchFamily="34" charset="0"/>
                <a:cs typeface="Quire Sans" panose="020B0502040400020003" pitchFamily="34" charset="0"/>
              </a:rPr>
              <a:t>Perubahan biaya produksi. </a:t>
            </a:r>
            <a:r>
              <a:rPr lang="id-ID" sz="1400" dirty="0">
                <a:latin typeface="Quire Sans Light" panose="020B0302040400020003" pitchFamily="34" charset="0"/>
                <a:cs typeface="Quire Sans" panose="020B0502040400020003" pitchFamily="34" charset="0"/>
              </a:rPr>
              <a:t>Apabila biaya untuk memproduksi suatu barang bertambah, harga barang akan meningkat. Sebaliknya, apabila biaya untuk memproduksi suatu barang berkurang, harga barang akan menurun.</a:t>
            </a:r>
          </a:p>
          <a:p>
            <a:pPr algn="just"/>
            <a:r>
              <a:rPr lang="id-ID" sz="1400" dirty="0">
                <a:latin typeface="Quire Sans Light" panose="020B0302040400020003" pitchFamily="34" charset="0"/>
              </a:rPr>
              <a:t>Konsep perubahan harga memiliki hubungan dengan indeks harga. Untuk menghitung indeks harga, digunakan perubahan harga yang terjadi pada suatu waktu tertentu.</a:t>
            </a:r>
          </a:p>
        </p:txBody>
      </p:sp>
      <p:sp>
        <p:nvSpPr>
          <p:cNvPr id="15" name="TextBox 14">
            <a:extLst>
              <a:ext uri="{FF2B5EF4-FFF2-40B4-BE49-F238E27FC236}">
                <a16:creationId xmlns:a16="http://schemas.microsoft.com/office/drawing/2014/main" id="{14F27B7D-02F1-BAFF-8343-1D04E2D37C98}"/>
              </a:ext>
            </a:extLst>
          </p:cNvPr>
          <p:cNvSpPr txBox="1"/>
          <p:nvPr/>
        </p:nvSpPr>
        <p:spPr>
          <a:xfrm>
            <a:off x="1066800" y="575275"/>
            <a:ext cx="5098026" cy="307777"/>
          </a:xfrm>
          <a:prstGeom prst="rect">
            <a:avLst/>
          </a:prstGeom>
          <a:noFill/>
        </p:spPr>
        <p:txBody>
          <a:bodyPr wrap="square" rtlCol="0">
            <a:spAutoFit/>
          </a:bodyPr>
          <a:lstStyle/>
          <a:p>
            <a:pPr marL="342900" indent="-342900">
              <a:buFont typeface="+mj-lt"/>
              <a:buAutoNum type="alphaLcPeriod"/>
            </a:pPr>
            <a:r>
              <a:rPr lang="id-ID" sz="1400" b="1" dirty="0">
                <a:latin typeface="Quire Sans" panose="020B0502040400020003" pitchFamily="34" charset="0"/>
                <a:cs typeface="Quire Sans" panose="020B0502040400020003" pitchFamily="34" charset="0"/>
              </a:rPr>
              <a:t>Konsep Perubahan Harga</a:t>
            </a:r>
          </a:p>
        </p:txBody>
      </p:sp>
      <p:sp>
        <p:nvSpPr>
          <p:cNvPr id="16" name="TextBox 15">
            <a:extLst>
              <a:ext uri="{FF2B5EF4-FFF2-40B4-BE49-F238E27FC236}">
                <a16:creationId xmlns:a16="http://schemas.microsoft.com/office/drawing/2014/main" id="{6915F653-EAA9-E38E-A56B-4B73C3EC911B}"/>
              </a:ext>
            </a:extLst>
          </p:cNvPr>
          <p:cNvSpPr txBox="1"/>
          <p:nvPr/>
        </p:nvSpPr>
        <p:spPr>
          <a:xfrm>
            <a:off x="1076833" y="3382226"/>
            <a:ext cx="4648200" cy="307777"/>
          </a:xfrm>
          <a:prstGeom prst="rect">
            <a:avLst/>
          </a:prstGeom>
          <a:noFill/>
        </p:spPr>
        <p:txBody>
          <a:bodyPr wrap="square" rtlCol="0">
            <a:spAutoFit/>
          </a:bodyPr>
          <a:lstStyle/>
          <a:p>
            <a:pPr marL="342900" indent="-342900">
              <a:buFont typeface="+mj-lt"/>
              <a:buAutoNum type="alphaLcPeriod" startAt="2"/>
            </a:pPr>
            <a:r>
              <a:rPr lang="id-ID" sz="1400" b="1" dirty="0">
                <a:latin typeface="Quire Sans" panose="020B0502040400020003" pitchFamily="34" charset="0"/>
                <a:cs typeface="Quire Sans" panose="020B0502040400020003" pitchFamily="34" charset="0"/>
              </a:rPr>
              <a:t>Pengertian Indeks Harga</a:t>
            </a:r>
          </a:p>
        </p:txBody>
      </p:sp>
      <p:sp>
        <p:nvSpPr>
          <p:cNvPr id="17" name="TextBox 16">
            <a:extLst>
              <a:ext uri="{FF2B5EF4-FFF2-40B4-BE49-F238E27FC236}">
                <a16:creationId xmlns:a16="http://schemas.microsoft.com/office/drawing/2014/main" id="{506D9F79-EEE4-F271-3BA4-1364670454FF}"/>
              </a:ext>
            </a:extLst>
          </p:cNvPr>
          <p:cNvSpPr txBox="1"/>
          <p:nvPr/>
        </p:nvSpPr>
        <p:spPr>
          <a:xfrm>
            <a:off x="1066800" y="3686174"/>
            <a:ext cx="7848600" cy="523220"/>
          </a:xfrm>
          <a:prstGeom prst="rect">
            <a:avLst/>
          </a:prstGeom>
          <a:noFill/>
        </p:spPr>
        <p:txBody>
          <a:bodyPr wrap="square" rtlCol="0">
            <a:spAutoFit/>
          </a:bodyPr>
          <a:lstStyle/>
          <a:p>
            <a:r>
              <a:rPr lang="id-ID" sz="1400" dirty="0">
                <a:latin typeface="Quire Sans Light" panose="020B0302040400020003" pitchFamily="34" charset="0"/>
              </a:rPr>
              <a:t>Indeks harga adalah perbandingan antara harga rata-rata pada tahun yang dihitung dan harga rata-rata pada tahun dasar. Tahun dasar yang digunakan adalah tahun yang dibuat sebagai patokan perhitungan.</a:t>
            </a:r>
          </a:p>
        </p:txBody>
      </p:sp>
    </p:spTree>
    <p:extLst>
      <p:ext uri="{BB962C8B-B14F-4D97-AF65-F5344CB8AC3E}">
        <p14:creationId xmlns:p14="http://schemas.microsoft.com/office/powerpoint/2010/main" val="36882714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9E7AB0E8-B7E1-3587-C3AF-94A9E2BF433E}"/>
              </a:ext>
            </a:extLst>
          </p:cNvPr>
          <p:cNvSpPr/>
          <p:nvPr/>
        </p:nvSpPr>
        <p:spPr>
          <a:xfrm>
            <a:off x="0" y="4302125"/>
            <a:ext cx="9144000" cy="8413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2" name="Group 1">
            <a:extLst>
              <a:ext uri="{FF2B5EF4-FFF2-40B4-BE49-F238E27FC236}">
                <a16:creationId xmlns:a16="http://schemas.microsoft.com/office/drawing/2014/main" id="{10F20E92-24EB-BE5A-FC9C-D2112A9D17AC}"/>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7AAFE50F-74F0-82F1-F678-8D28ECA7D6D7}"/>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C7848560-D821-BBDE-D501-861096D9CB47}"/>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692C209A-FACB-F9C8-005B-E0AB3A2C0287}"/>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AE20FEA4-9091-D0B8-20C9-E9B48EA6471E}"/>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69B15C5C-18C1-CE5D-68BD-0B21BE33804F}"/>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AB27EE54-FC86-F5C5-5D9D-57F0CF5173AA}"/>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7" name="Google Shape;577;p38">
            <a:extLst>
              <a:ext uri="{FF2B5EF4-FFF2-40B4-BE49-F238E27FC236}">
                <a16:creationId xmlns:a16="http://schemas.microsoft.com/office/drawing/2014/main" id="{A1A79609-2D40-B2C3-235C-698CCB573690}"/>
              </a:ext>
            </a:extLst>
          </p:cNvPr>
          <p:cNvSpPr txBox="1">
            <a:spLocks/>
          </p:cNvSpPr>
          <p:nvPr/>
        </p:nvSpPr>
        <p:spPr>
          <a:xfrm>
            <a:off x="-8965" y="-135150"/>
            <a:ext cx="1289400" cy="841800"/>
          </a:xfrm>
          <a:prstGeom prst="rect">
            <a:avLst/>
          </a:prstGeom>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en" sz="2400" b="1" dirty="0">
                <a:solidFill>
                  <a:srgbClr val="945200"/>
                </a:solidFill>
                <a:latin typeface="DM Sans" pitchFamily="2" charset="77"/>
              </a:rPr>
              <a:t>01</a:t>
            </a:r>
          </a:p>
        </p:txBody>
      </p:sp>
      <p:cxnSp>
        <p:nvCxnSpPr>
          <p:cNvPr id="28" name="Google Shape;579;p38">
            <a:extLst>
              <a:ext uri="{FF2B5EF4-FFF2-40B4-BE49-F238E27FC236}">
                <a16:creationId xmlns:a16="http://schemas.microsoft.com/office/drawing/2014/main" id="{BFCA4B25-D6A3-D681-9422-335139973FF7}"/>
              </a:ext>
            </a:extLst>
          </p:cNvPr>
          <p:cNvCxnSpPr>
            <a:cxnSpLocks/>
          </p:cNvCxnSpPr>
          <p:nvPr/>
        </p:nvCxnSpPr>
        <p:spPr>
          <a:xfrm>
            <a:off x="228979" y="455027"/>
            <a:ext cx="813513" cy="0"/>
          </a:xfrm>
          <a:prstGeom prst="straightConnector1">
            <a:avLst/>
          </a:prstGeom>
          <a:noFill/>
          <a:ln w="9525" cap="rnd" cmpd="sng">
            <a:solidFill>
              <a:schemeClr val="bg2">
                <a:lumMod val="10000"/>
              </a:schemeClr>
            </a:solidFill>
            <a:prstDash val="solid"/>
            <a:round/>
            <a:headEnd type="none" w="med" len="med"/>
            <a:tailEnd type="none" w="med" len="med"/>
          </a:ln>
        </p:spPr>
      </p:cxnSp>
      <p:sp>
        <p:nvSpPr>
          <p:cNvPr id="29" name="TextBox 28">
            <a:extLst>
              <a:ext uri="{FF2B5EF4-FFF2-40B4-BE49-F238E27FC236}">
                <a16:creationId xmlns:a16="http://schemas.microsoft.com/office/drawing/2014/main" id="{565AF7D1-1983-BEEC-7BC4-D5A175A1F7EA}"/>
              </a:ext>
            </a:extLst>
          </p:cNvPr>
          <p:cNvSpPr txBox="1"/>
          <p:nvPr/>
        </p:nvSpPr>
        <p:spPr>
          <a:xfrm>
            <a:off x="1051457" y="285750"/>
            <a:ext cx="4832685" cy="338554"/>
          </a:xfrm>
          <a:prstGeom prst="rect">
            <a:avLst/>
          </a:prstGeom>
          <a:noFill/>
        </p:spPr>
        <p:txBody>
          <a:bodyPr wrap="square" rtlCol="0">
            <a:spAutoFit/>
          </a:bodyPr>
          <a:lstStyle/>
          <a:p>
            <a:r>
              <a:rPr lang="id-ID" sz="1600" b="1" dirty="0">
                <a:solidFill>
                  <a:srgbClr val="945200"/>
                </a:solidFill>
                <a:latin typeface="DM Sans" pitchFamily="2" charset="77"/>
              </a:rPr>
              <a:t>Pengertian dan </a:t>
            </a:r>
            <a:r>
              <a:rPr lang="id-ID" sz="1600" b="1" dirty="0" err="1">
                <a:solidFill>
                  <a:srgbClr val="945200"/>
                </a:solidFill>
                <a:latin typeface="DM Sans" pitchFamily="2" charset="77"/>
              </a:rPr>
              <a:t>Macam-Macam</a:t>
            </a:r>
            <a:r>
              <a:rPr lang="id-ID" sz="1600" b="1" dirty="0">
                <a:solidFill>
                  <a:srgbClr val="945200"/>
                </a:solidFill>
                <a:latin typeface="DM Sans" pitchFamily="2" charset="77"/>
              </a:rPr>
              <a:t> Indeks Harga</a:t>
            </a:r>
          </a:p>
        </p:txBody>
      </p:sp>
      <p:sp>
        <p:nvSpPr>
          <p:cNvPr id="30" name="TextBox 29">
            <a:extLst>
              <a:ext uri="{FF2B5EF4-FFF2-40B4-BE49-F238E27FC236}">
                <a16:creationId xmlns:a16="http://schemas.microsoft.com/office/drawing/2014/main" id="{6F58131B-1283-69BF-CBFD-5EEDE73DCDCF}"/>
              </a:ext>
            </a:extLst>
          </p:cNvPr>
          <p:cNvSpPr txBox="1"/>
          <p:nvPr/>
        </p:nvSpPr>
        <p:spPr>
          <a:xfrm>
            <a:off x="1066800" y="624304"/>
            <a:ext cx="4648200" cy="307777"/>
          </a:xfrm>
          <a:prstGeom prst="rect">
            <a:avLst/>
          </a:prstGeom>
          <a:noFill/>
        </p:spPr>
        <p:txBody>
          <a:bodyPr wrap="square" rtlCol="0">
            <a:spAutoFit/>
          </a:bodyPr>
          <a:lstStyle/>
          <a:p>
            <a:pPr marL="342900" indent="-342900">
              <a:buFont typeface="+mj-lt"/>
              <a:buAutoNum type="alphaLcPeriod" startAt="3"/>
            </a:pPr>
            <a:r>
              <a:rPr lang="id-ID" sz="1400" b="1" dirty="0" err="1">
                <a:latin typeface="Quire Sans" panose="020B0502040400020003" pitchFamily="34" charset="0"/>
                <a:cs typeface="Quire Sans" panose="020B0502040400020003" pitchFamily="34" charset="0"/>
              </a:rPr>
              <a:t>Macam-Macam</a:t>
            </a:r>
            <a:r>
              <a:rPr lang="id-ID" sz="1400" b="1" dirty="0">
                <a:latin typeface="Quire Sans" panose="020B0502040400020003" pitchFamily="34" charset="0"/>
                <a:cs typeface="Quire Sans" panose="020B0502040400020003" pitchFamily="34" charset="0"/>
              </a:rPr>
              <a:t> Indeks Harga</a:t>
            </a:r>
          </a:p>
        </p:txBody>
      </p:sp>
      <p:sp>
        <p:nvSpPr>
          <p:cNvPr id="33" name="TextBox 32">
            <a:extLst>
              <a:ext uri="{FF2B5EF4-FFF2-40B4-BE49-F238E27FC236}">
                <a16:creationId xmlns:a16="http://schemas.microsoft.com/office/drawing/2014/main" id="{377DD71C-EAF4-08C2-EC82-69084088FE30}"/>
              </a:ext>
            </a:extLst>
          </p:cNvPr>
          <p:cNvSpPr txBox="1"/>
          <p:nvPr/>
        </p:nvSpPr>
        <p:spPr>
          <a:xfrm>
            <a:off x="1143000" y="971550"/>
            <a:ext cx="7239000" cy="3108543"/>
          </a:xfrm>
          <a:prstGeom prst="rect">
            <a:avLst/>
          </a:prstGeom>
          <a:noFill/>
        </p:spPr>
        <p:txBody>
          <a:bodyPr wrap="square" rtlCol="0">
            <a:spAutoFit/>
          </a:bodyPr>
          <a:lstStyle/>
          <a:p>
            <a:pPr marL="342900" indent="-342900" algn="just">
              <a:buFont typeface="+mj-lt"/>
              <a:buAutoNum type="arabicParenR"/>
            </a:pPr>
            <a:r>
              <a:rPr lang="id-ID" sz="1400" b="1" dirty="0">
                <a:latin typeface="Quire Sans Light" panose="020B0302040400020003" pitchFamily="34" charset="0"/>
              </a:rPr>
              <a:t>Indeks harga produsen (IHP). </a:t>
            </a:r>
            <a:r>
              <a:rPr lang="id-ID" sz="1400" dirty="0">
                <a:latin typeface="Quire Sans Light" panose="020B0302040400020003" pitchFamily="34" charset="0"/>
              </a:rPr>
              <a:t>IHP merupakan angka indeks yang menggambarkan tingkat perubahan harga pada tingkat produsen. IHP digunakan untuk membantu penyusunan neraca ekonomi (PDB atau PDRB), distribusi dagang, margin perdagangan, dan sebagainya.</a:t>
            </a:r>
          </a:p>
          <a:p>
            <a:pPr marL="342900" indent="-342900" algn="just">
              <a:buFont typeface="+mj-lt"/>
              <a:buAutoNum type="arabicParenR"/>
            </a:pPr>
            <a:r>
              <a:rPr lang="id-ID" sz="1400" b="1" dirty="0">
                <a:latin typeface="Quire Sans Light" panose="020B0302040400020003" pitchFamily="34" charset="0"/>
              </a:rPr>
              <a:t>Indeks harga perdagangan besar (IHPB). </a:t>
            </a:r>
            <a:r>
              <a:rPr lang="id-ID" sz="1400" dirty="0">
                <a:latin typeface="Quire Sans Light" panose="020B0302040400020003" pitchFamily="34" charset="0"/>
              </a:rPr>
              <a:t>IHPB merupakan angka yang menggambarkan perubahan harga komoditas pada tingkat grosir. IHPB berguna untuk melihat perkembangan perekonomian secara nasional.</a:t>
            </a:r>
          </a:p>
          <a:p>
            <a:pPr marL="342900" indent="-342900" algn="just">
              <a:buFont typeface="+mj-lt"/>
              <a:buAutoNum type="arabicParenR"/>
            </a:pPr>
            <a:r>
              <a:rPr lang="id-ID" sz="1400" b="1" dirty="0">
                <a:latin typeface="Quire Sans Light" panose="020B0302040400020003" pitchFamily="34" charset="0"/>
              </a:rPr>
              <a:t>Indeks harga konsumen (IHK). </a:t>
            </a:r>
            <a:r>
              <a:rPr lang="id-ID" sz="1400" dirty="0">
                <a:latin typeface="Quire Sans Light" panose="020B0302040400020003" pitchFamily="34" charset="0"/>
              </a:rPr>
              <a:t>Berdasarkan laman BPS, IHK merupakan suatu indeks yang menghitung rata-rata perubahan harga dalam suatu periode dari suatu kumpulan harga barang dan jasa yang dikonsumsi oleh penduduk/rumah tangga dalam kurun waktu tertentu.</a:t>
            </a:r>
          </a:p>
          <a:p>
            <a:pPr marL="342900" indent="-342900" algn="just">
              <a:buFont typeface="+mj-lt"/>
              <a:buAutoNum type="arabicParenR"/>
            </a:pPr>
            <a:r>
              <a:rPr lang="id-ID" sz="1400" b="1" dirty="0">
                <a:latin typeface="Quire Sans Light" panose="020B0302040400020003" pitchFamily="34" charset="0"/>
              </a:rPr>
              <a:t>Indeks harga yang dibayar petani (</a:t>
            </a:r>
            <a:r>
              <a:rPr lang="id-ID" sz="1400" b="1" dirty="0" err="1">
                <a:latin typeface="Quire Sans Light" panose="020B0302040400020003" pitchFamily="34" charset="0"/>
              </a:rPr>
              <a:t>Ib</a:t>
            </a:r>
            <a:r>
              <a:rPr lang="id-ID" sz="1400" b="1" dirty="0">
                <a:latin typeface="Quire Sans Light" panose="020B0302040400020003" pitchFamily="34" charset="0"/>
              </a:rPr>
              <a:t>) dan indeks harga yang diterima petani (</a:t>
            </a:r>
            <a:r>
              <a:rPr lang="id-ID" sz="1400" b="1" dirty="0" err="1">
                <a:latin typeface="Quire Sans Light" panose="020B0302040400020003" pitchFamily="34" charset="0"/>
              </a:rPr>
              <a:t>It</a:t>
            </a:r>
            <a:r>
              <a:rPr lang="id-ID" sz="1400" b="1" dirty="0">
                <a:latin typeface="Quire Sans Light" panose="020B0302040400020003" pitchFamily="34" charset="0"/>
              </a:rPr>
              <a:t>). </a:t>
            </a:r>
            <a:r>
              <a:rPr lang="id-ID" sz="1400" dirty="0" err="1">
                <a:latin typeface="Quire Sans Light" panose="020B0302040400020003" pitchFamily="34" charset="0"/>
              </a:rPr>
              <a:t>Ib</a:t>
            </a:r>
            <a:r>
              <a:rPr lang="id-ID" sz="1400" dirty="0">
                <a:latin typeface="Quire Sans Light" panose="020B0302040400020003" pitchFamily="34" charset="0"/>
              </a:rPr>
              <a:t> adalah indeks yang menunjukkan </a:t>
            </a:r>
            <a:r>
              <a:rPr lang="id-ID" sz="1400" dirty="0" err="1">
                <a:latin typeface="Quire Sans Light" panose="020B0302040400020003" pitchFamily="34" charset="0"/>
              </a:rPr>
              <a:t>perkembanngan</a:t>
            </a:r>
            <a:r>
              <a:rPr lang="id-ID" sz="1400" dirty="0">
                <a:latin typeface="Quire Sans Light" panose="020B0302040400020003" pitchFamily="34" charset="0"/>
              </a:rPr>
              <a:t> harga kebutuhan rumah tangga, baik untuk konsumsi rumah tangga maupun untuk proses produksi pertanian. </a:t>
            </a:r>
            <a:r>
              <a:rPr lang="id-ID" sz="1400" dirty="0" err="1">
                <a:latin typeface="Quire Sans Light" panose="020B0302040400020003" pitchFamily="34" charset="0"/>
              </a:rPr>
              <a:t>It</a:t>
            </a:r>
            <a:r>
              <a:rPr lang="id-ID" sz="1400" dirty="0">
                <a:latin typeface="Quire Sans Light" panose="020B0302040400020003" pitchFamily="34" charset="0"/>
              </a:rPr>
              <a:t> adalah indeks yang menunjukkan perkembangan harga produsen atau hasil produksi petani. </a:t>
            </a:r>
          </a:p>
        </p:txBody>
      </p:sp>
    </p:spTree>
    <p:extLst>
      <p:ext uri="{BB962C8B-B14F-4D97-AF65-F5344CB8AC3E}">
        <p14:creationId xmlns:p14="http://schemas.microsoft.com/office/powerpoint/2010/main" val="11477719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0F20E92-24EB-BE5A-FC9C-D2112A9D17AC}"/>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7AAFE50F-74F0-82F1-F678-8D28ECA7D6D7}"/>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C7848560-D821-BBDE-D501-861096D9CB47}"/>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692C209A-FACB-F9C8-005B-E0AB3A2C0287}"/>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AE20FEA4-9091-D0B8-20C9-E9B48EA6471E}"/>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69B15C5C-18C1-CE5D-68BD-0B21BE33804F}"/>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AB27EE54-FC86-F5C5-5D9D-57F0CF5173AA}"/>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577;p38">
            <a:extLst>
              <a:ext uri="{FF2B5EF4-FFF2-40B4-BE49-F238E27FC236}">
                <a16:creationId xmlns:a16="http://schemas.microsoft.com/office/drawing/2014/main" id="{118D2A11-0D06-0929-7A97-AFA65B540F37}"/>
              </a:ext>
            </a:extLst>
          </p:cNvPr>
          <p:cNvSpPr txBox="1">
            <a:spLocks/>
          </p:cNvSpPr>
          <p:nvPr/>
        </p:nvSpPr>
        <p:spPr>
          <a:xfrm>
            <a:off x="-8965" y="-135150"/>
            <a:ext cx="1289400" cy="841800"/>
          </a:xfrm>
          <a:prstGeom prst="rect">
            <a:avLst/>
          </a:prstGeom>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en" sz="2400" b="1" dirty="0">
                <a:solidFill>
                  <a:srgbClr val="945200"/>
                </a:solidFill>
                <a:latin typeface="DM Sans" pitchFamily="2" charset="77"/>
              </a:rPr>
              <a:t>02</a:t>
            </a:r>
          </a:p>
        </p:txBody>
      </p:sp>
      <p:cxnSp>
        <p:nvCxnSpPr>
          <p:cNvPr id="10" name="Google Shape;579;p38">
            <a:extLst>
              <a:ext uri="{FF2B5EF4-FFF2-40B4-BE49-F238E27FC236}">
                <a16:creationId xmlns:a16="http://schemas.microsoft.com/office/drawing/2014/main" id="{38814B1A-EBEE-5B53-50CA-72180D0D622B}"/>
              </a:ext>
            </a:extLst>
          </p:cNvPr>
          <p:cNvCxnSpPr>
            <a:cxnSpLocks/>
          </p:cNvCxnSpPr>
          <p:nvPr/>
        </p:nvCxnSpPr>
        <p:spPr>
          <a:xfrm>
            <a:off x="228979" y="455027"/>
            <a:ext cx="813513" cy="0"/>
          </a:xfrm>
          <a:prstGeom prst="straightConnector1">
            <a:avLst/>
          </a:prstGeom>
          <a:noFill/>
          <a:ln w="9525" cap="rnd" cmpd="sng">
            <a:solidFill>
              <a:schemeClr val="bg2">
                <a:lumMod val="10000"/>
              </a:schemeClr>
            </a:solidFill>
            <a:prstDash val="solid"/>
            <a:round/>
            <a:headEnd type="none" w="med" len="med"/>
            <a:tailEnd type="none" w="med" len="med"/>
          </a:ln>
        </p:spPr>
      </p:cxnSp>
      <p:sp>
        <p:nvSpPr>
          <p:cNvPr id="11" name="TextBox 10">
            <a:extLst>
              <a:ext uri="{FF2B5EF4-FFF2-40B4-BE49-F238E27FC236}">
                <a16:creationId xmlns:a16="http://schemas.microsoft.com/office/drawing/2014/main" id="{FCEE3CC1-C843-A5B3-F1E5-7B01787C3FAB}"/>
              </a:ext>
            </a:extLst>
          </p:cNvPr>
          <p:cNvSpPr txBox="1"/>
          <p:nvPr/>
        </p:nvSpPr>
        <p:spPr>
          <a:xfrm>
            <a:off x="1051457" y="285750"/>
            <a:ext cx="4832685" cy="338554"/>
          </a:xfrm>
          <a:prstGeom prst="rect">
            <a:avLst/>
          </a:prstGeom>
          <a:noFill/>
        </p:spPr>
        <p:txBody>
          <a:bodyPr wrap="square" rtlCol="0">
            <a:spAutoFit/>
          </a:bodyPr>
          <a:lstStyle/>
          <a:p>
            <a:r>
              <a:rPr lang="id-ID" sz="1600" b="1" dirty="0">
                <a:solidFill>
                  <a:srgbClr val="945200"/>
                </a:solidFill>
                <a:latin typeface="DM Sans" pitchFamily="2" charset="77"/>
              </a:rPr>
              <a:t>Tujuan Perhitungan Indeks Harga </a:t>
            </a:r>
          </a:p>
        </p:txBody>
      </p:sp>
      <p:sp>
        <p:nvSpPr>
          <p:cNvPr id="12" name="Rounded Rectangle 11">
            <a:extLst>
              <a:ext uri="{FF2B5EF4-FFF2-40B4-BE49-F238E27FC236}">
                <a16:creationId xmlns:a16="http://schemas.microsoft.com/office/drawing/2014/main" id="{A10F927D-E3AE-9DA8-3C4E-824CB5B83E3F}"/>
              </a:ext>
            </a:extLst>
          </p:cNvPr>
          <p:cNvSpPr/>
          <p:nvPr/>
        </p:nvSpPr>
        <p:spPr>
          <a:xfrm>
            <a:off x="2362200" y="743853"/>
            <a:ext cx="6172200" cy="533400"/>
          </a:xfrm>
          <a:prstGeom prst="roundRect">
            <a:avLst>
              <a:gd name="adj" fmla="val 34874"/>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lphaLcPeriod"/>
            </a:pPr>
            <a:r>
              <a:rPr lang="id-ID" sz="1400" dirty="0">
                <a:solidFill>
                  <a:schemeClr val="bg1"/>
                </a:solidFill>
                <a:latin typeface="Quire Sans" panose="020B0502040400020003" pitchFamily="34" charset="0"/>
                <a:cs typeface="Quire Sans" panose="020B0502040400020003" pitchFamily="34" charset="0"/>
              </a:rPr>
              <a:t>Sebagai petunjuk atau indikator yang dapat digunakan untuk mengukur kegiatan ekonomi secara umum.</a:t>
            </a:r>
          </a:p>
        </p:txBody>
      </p:sp>
      <p:sp>
        <p:nvSpPr>
          <p:cNvPr id="13" name="Rounded Rectangle 12">
            <a:extLst>
              <a:ext uri="{FF2B5EF4-FFF2-40B4-BE49-F238E27FC236}">
                <a16:creationId xmlns:a16="http://schemas.microsoft.com/office/drawing/2014/main" id="{C0C36F2C-4BDD-BC65-6233-065C36B1143D}"/>
              </a:ext>
            </a:extLst>
          </p:cNvPr>
          <p:cNvSpPr/>
          <p:nvPr/>
        </p:nvSpPr>
        <p:spPr>
          <a:xfrm>
            <a:off x="2362200" y="1396802"/>
            <a:ext cx="6172200" cy="533400"/>
          </a:xfrm>
          <a:prstGeom prst="roundRect">
            <a:avLst>
              <a:gd name="adj" fmla="val 34874"/>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lphaLcPeriod" startAt="2"/>
            </a:pPr>
            <a:r>
              <a:rPr lang="id-ID" sz="1400" dirty="0">
                <a:solidFill>
                  <a:schemeClr val="bg1"/>
                </a:solidFill>
                <a:latin typeface="Quire Sans" panose="020B0502040400020003" pitchFamily="34" charset="0"/>
                <a:cs typeface="Quire Sans" panose="020B0502040400020003" pitchFamily="34" charset="0"/>
              </a:rPr>
              <a:t>Indeks harga perdagangan besar dapat memberi gambaran mengenai tren atau kecenderungan dalam perdagangan.</a:t>
            </a:r>
          </a:p>
        </p:txBody>
      </p:sp>
      <p:sp>
        <p:nvSpPr>
          <p:cNvPr id="14" name="Rounded Rectangle 13">
            <a:extLst>
              <a:ext uri="{FF2B5EF4-FFF2-40B4-BE49-F238E27FC236}">
                <a16:creationId xmlns:a16="http://schemas.microsoft.com/office/drawing/2014/main" id="{55294BF1-5DDE-C9FB-C1B5-DF16C6414363}"/>
              </a:ext>
            </a:extLst>
          </p:cNvPr>
          <p:cNvSpPr/>
          <p:nvPr/>
        </p:nvSpPr>
        <p:spPr>
          <a:xfrm>
            <a:off x="2362200" y="2049245"/>
            <a:ext cx="6172200" cy="533400"/>
          </a:xfrm>
          <a:prstGeom prst="roundRect">
            <a:avLst>
              <a:gd name="adj" fmla="val 34874"/>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lphaLcPeriod" startAt="3"/>
            </a:pPr>
            <a:r>
              <a:rPr lang="id-ID" sz="1400" dirty="0">
                <a:solidFill>
                  <a:schemeClr val="bg1"/>
                </a:solidFill>
                <a:latin typeface="Quire Sans" panose="020B0502040400020003" pitchFamily="34" charset="0"/>
                <a:cs typeface="Quire Sans" panose="020B0502040400020003" pitchFamily="34" charset="0"/>
              </a:rPr>
              <a:t>Indeks harga konsumen dan indeks harga biaya hidup dapat digunakan untuk penetapan gaji dan perubahannya.</a:t>
            </a:r>
          </a:p>
        </p:txBody>
      </p:sp>
      <p:sp>
        <p:nvSpPr>
          <p:cNvPr id="15" name="Rounded Rectangle 14">
            <a:extLst>
              <a:ext uri="{FF2B5EF4-FFF2-40B4-BE49-F238E27FC236}">
                <a16:creationId xmlns:a16="http://schemas.microsoft.com/office/drawing/2014/main" id="{03F8CF34-673E-5BB6-567F-2622E634657B}"/>
              </a:ext>
            </a:extLst>
          </p:cNvPr>
          <p:cNvSpPr/>
          <p:nvPr/>
        </p:nvSpPr>
        <p:spPr>
          <a:xfrm>
            <a:off x="2362200" y="2701688"/>
            <a:ext cx="6172200" cy="533400"/>
          </a:xfrm>
          <a:prstGeom prst="roundRect">
            <a:avLst>
              <a:gd name="adj" fmla="val 34874"/>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lphaLcPeriod" startAt="4"/>
            </a:pPr>
            <a:r>
              <a:rPr lang="id-ID" sz="1400" dirty="0">
                <a:solidFill>
                  <a:schemeClr val="bg1"/>
                </a:solidFill>
                <a:latin typeface="Quire Sans" panose="020B0502040400020003" pitchFamily="34" charset="0"/>
                <a:cs typeface="Quire Sans" panose="020B0502040400020003" pitchFamily="34" charset="0"/>
              </a:rPr>
              <a:t>Sebagai pedoman pembelian bagi perusahaan-perusahaan yang memiliki persediaan dalam jumlah besar dan teratur. </a:t>
            </a:r>
          </a:p>
        </p:txBody>
      </p:sp>
      <p:pic>
        <p:nvPicPr>
          <p:cNvPr id="17" name="Picture 16" descr="A picture containing screenshot, design&#10;&#10;Description automatically generated">
            <a:extLst>
              <a:ext uri="{FF2B5EF4-FFF2-40B4-BE49-F238E27FC236}">
                <a16:creationId xmlns:a16="http://schemas.microsoft.com/office/drawing/2014/main" id="{CFC2BD16-D3C2-A4B2-8EAB-50DED0EE590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42235" y="710012"/>
            <a:ext cx="1676400" cy="1676400"/>
          </a:xfrm>
          <a:prstGeom prst="rect">
            <a:avLst/>
          </a:prstGeom>
        </p:spPr>
      </p:pic>
      <p:sp>
        <p:nvSpPr>
          <p:cNvPr id="18" name="Rounded Rectangle 17">
            <a:extLst>
              <a:ext uri="{FF2B5EF4-FFF2-40B4-BE49-F238E27FC236}">
                <a16:creationId xmlns:a16="http://schemas.microsoft.com/office/drawing/2014/main" id="{DE237B1C-1F36-989D-92E1-8C2DBA2C2F44}"/>
              </a:ext>
            </a:extLst>
          </p:cNvPr>
          <p:cNvSpPr/>
          <p:nvPr/>
        </p:nvSpPr>
        <p:spPr>
          <a:xfrm>
            <a:off x="2362200" y="3354131"/>
            <a:ext cx="6172200" cy="533400"/>
          </a:xfrm>
          <a:prstGeom prst="roundRect">
            <a:avLst>
              <a:gd name="adj" fmla="val 34874"/>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lphaLcPeriod" startAt="5"/>
            </a:pPr>
            <a:r>
              <a:rPr lang="id-ID" sz="1400" dirty="0">
                <a:solidFill>
                  <a:schemeClr val="bg1"/>
                </a:solidFill>
                <a:latin typeface="Quire Sans" panose="020B0502040400020003" pitchFamily="34" charset="0"/>
                <a:cs typeface="Quire Sans" panose="020B0502040400020003" pitchFamily="34" charset="0"/>
              </a:rPr>
              <a:t>Indeks harga yang dibayar dan diterima petani memberikan gambaran mengenai kondisi petani, makin makmur atau makin melarat.</a:t>
            </a:r>
          </a:p>
        </p:txBody>
      </p:sp>
      <p:sp>
        <p:nvSpPr>
          <p:cNvPr id="19" name="Rounded Rectangle 18">
            <a:extLst>
              <a:ext uri="{FF2B5EF4-FFF2-40B4-BE49-F238E27FC236}">
                <a16:creationId xmlns:a16="http://schemas.microsoft.com/office/drawing/2014/main" id="{BDCCB370-BEF0-4D43-D445-9ACEB924607C}"/>
              </a:ext>
            </a:extLst>
          </p:cNvPr>
          <p:cNvSpPr/>
          <p:nvPr/>
        </p:nvSpPr>
        <p:spPr>
          <a:xfrm>
            <a:off x="2362200" y="4006574"/>
            <a:ext cx="6172200" cy="533400"/>
          </a:xfrm>
          <a:prstGeom prst="roundRect">
            <a:avLst>
              <a:gd name="adj" fmla="val 34874"/>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lphaLcPeriod" startAt="6"/>
            </a:pPr>
            <a:r>
              <a:rPr lang="id-ID" sz="1400" dirty="0">
                <a:solidFill>
                  <a:schemeClr val="bg1"/>
                </a:solidFill>
                <a:latin typeface="Quire Sans" panose="020B0502040400020003" pitchFamily="34" charset="0"/>
                <a:cs typeface="Quire Sans" panose="020B0502040400020003" pitchFamily="34" charset="0"/>
              </a:rPr>
              <a:t>Indeks harga umumnya digunakan pedagang dalam kebijakan penetapan harga dan penentuan jumlah persediaan.</a:t>
            </a:r>
          </a:p>
        </p:txBody>
      </p:sp>
    </p:spTree>
    <p:extLst>
      <p:ext uri="{BB962C8B-B14F-4D97-AF65-F5344CB8AC3E}">
        <p14:creationId xmlns:p14="http://schemas.microsoft.com/office/powerpoint/2010/main" val="33999703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5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96A8ECBD-2167-EAC4-40B8-B9AB3F03489D}"/>
              </a:ext>
            </a:extLst>
          </p:cNvPr>
          <p:cNvSpPr/>
          <p:nvPr/>
        </p:nvSpPr>
        <p:spPr>
          <a:xfrm flipH="1">
            <a:off x="0" y="0"/>
            <a:ext cx="9144000" cy="5143500"/>
          </a:xfrm>
          <a:prstGeom prst="rect">
            <a:avLst/>
          </a:prstGeom>
          <a:gradFill flip="none" rotWithShape="1">
            <a:gsLst>
              <a:gs pos="0">
                <a:schemeClr val="accent1">
                  <a:lumMod val="5000"/>
                  <a:lumOff val="95000"/>
                  <a:alpha val="0"/>
                </a:schemeClr>
              </a:gs>
              <a:gs pos="74000">
                <a:schemeClr val="bg1"/>
              </a:gs>
              <a:gs pos="83000">
                <a:schemeClr val="bg1"/>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TextBox 37">
            <a:extLst>
              <a:ext uri="{FF2B5EF4-FFF2-40B4-BE49-F238E27FC236}">
                <a16:creationId xmlns:a16="http://schemas.microsoft.com/office/drawing/2014/main" id="{DB306B00-AD6A-F8C4-3E79-AB423AB93B3D}"/>
              </a:ext>
            </a:extLst>
          </p:cNvPr>
          <p:cNvSpPr txBox="1"/>
          <p:nvPr/>
        </p:nvSpPr>
        <p:spPr>
          <a:xfrm>
            <a:off x="1302694" y="389593"/>
            <a:ext cx="5017771" cy="769441"/>
          </a:xfrm>
          <a:prstGeom prst="rect">
            <a:avLst/>
          </a:prstGeom>
          <a:noFill/>
        </p:spPr>
        <p:txBody>
          <a:bodyPr wrap="square" rtlCol="0">
            <a:spAutoFit/>
          </a:bodyPr>
          <a:lstStyle/>
          <a:p>
            <a:r>
              <a:rPr lang="en-US" sz="2200" b="1" dirty="0" err="1">
                <a:solidFill>
                  <a:schemeClr val="bg2">
                    <a:lumMod val="25000"/>
                  </a:schemeClr>
                </a:solidFill>
                <a:latin typeface="Eras Bold ITC" panose="020B0602030504020804" pitchFamily="34" charset="77"/>
              </a:rPr>
              <a:t>Teori</a:t>
            </a:r>
            <a:r>
              <a:rPr lang="en-US" sz="2200" b="1" dirty="0">
                <a:solidFill>
                  <a:schemeClr val="bg2">
                    <a:lumMod val="25000"/>
                  </a:schemeClr>
                </a:solidFill>
                <a:latin typeface="Eras Bold ITC" panose="020B0602030504020804" pitchFamily="34" charset="77"/>
              </a:rPr>
              <a:t> </a:t>
            </a:r>
            <a:r>
              <a:rPr lang="en-US" sz="2200" b="1" dirty="0" err="1">
                <a:solidFill>
                  <a:schemeClr val="bg2">
                    <a:lumMod val="25000"/>
                  </a:schemeClr>
                </a:solidFill>
                <a:latin typeface="Eras Bold ITC" panose="020B0602030504020804" pitchFamily="34" charset="77"/>
              </a:rPr>
              <a:t>Permintaan</a:t>
            </a:r>
            <a:r>
              <a:rPr lang="en-US" sz="2200" b="1" dirty="0">
                <a:solidFill>
                  <a:schemeClr val="bg2">
                    <a:lumMod val="25000"/>
                  </a:schemeClr>
                </a:solidFill>
                <a:latin typeface="Eras Bold ITC" panose="020B0602030504020804" pitchFamily="34" charset="77"/>
              </a:rPr>
              <a:t> dan </a:t>
            </a:r>
            <a:r>
              <a:rPr lang="en-US" sz="2200" b="1" dirty="0" err="1">
                <a:solidFill>
                  <a:schemeClr val="bg2">
                    <a:lumMod val="25000"/>
                  </a:schemeClr>
                </a:solidFill>
                <a:latin typeface="Eras Bold ITC" panose="020B0602030504020804" pitchFamily="34" charset="77"/>
              </a:rPr>
              <a:t>Penawaran</a:t>
            </a:r>
            <a:r>
              <a:rPr lang="en-US" sz="2200" b="1" dirty="0">
                <a:solidFill>
                  <a:schemeClr val="bg2">
                    <a:lumMod val="25000"/>
                  </a:schemeClr>
                </a:solidFill>
                <a:latin typeface="Eras Bold ITC" panose="020B0602030504020804" pitchFamily="34" charset="77"/>
              </a:rPr>
              <a:t> Uang, </a:t>
            </a:r>
            <a:r>
              <a:rPr lang="en-US" sz="2200" b="1" dirty="0" err="1">
                <a:solidFill>
                  <a:schemeClr val="bg2">
                    <a:lumMod val="25000"/>
                  </a:schemeClr>
                </a:solidFill>
                <a:latin typeface="Eras Bold ITC" panose="020B0602030504020804" pitchFamily="34" charset="77"/>
              </a:rPr>
              <a:t>Indeks</a:t>
            </a:r>
            <a:r>
              <a:rPr lang="en-US" sz="2200" b="1" dirty="0">
                <a:solidFill>
                  <a:schemeClr val="bg2">
                    <a:lumMod val="25000"/>
                  </a:schemeClr>
                </a:solidFill>
                <a:latin typeface="Eras Bold ITC" panose="020B0602030504020804" pitchFamily="34" charset="77"/>
              </a:rPr>
              <a:t> Harga, </a:t>
            </a:r>
            <a:r>
              <a:rPr lang="en-US" sz="2200" b="1" dirty="0" err="1">
                <a:solidFill>
                  <a:schemeClr val="bg2">
                    <a:lumMod val="25000"/>
                  </a:schemeClr>
                </a:solidFill>
                <a:latin typeface="Eras Bold ITC" panose="020B0602030504020804" pitchFamily="34" charset="77"/>
              </a:rPr>
              <a:t>serta</a:t>
            </a:r>
            <a:r>
              <a:rPr lang="en-US" sz="2200" b="1" dirty="0">
                <a:solidFill>
                  <a:schemeClr val="bg2">
                    <a:lumMod val="25000"/>
                  </a:schemeClr>
                </a:solidFill>
                <a:latin typeface="Eras Bold ITC" panose="020B0602030504020804" pitchFamily="34" charset="77"/>
              </a:rPr>
              <a:t> </a:t>
            </a:r>
            <a:r>
              <a:rPr lang="en-US" sz="2200" b="1" dirty="0" err="1">
                <a:solidFill>
                  <a:schemeClr val="bg2">
                    <a:lumMod val="25000"/>
                  </a:schemeClr>
                </a:solidFill>
                <a:latin typeface="Eras Bold ITC" panose="020B0602030504020804" pitchFamily="34" charset="77"/>
              </a:rPr>
              <a:t>Inflasi</a:t>
            </a:r>
            <a:endParaRPr lang="en-US" sz="2200" b="1" dirty="0">
              <a:solidFill>
                <a:schemeClr val="bg2">
                  <a:lumMod val="25000"/>
                </a:schemeClr>
              </a:solidFill>
              <a:latin typeface="Eras Bold ITC" panose="020B0602030504020804" pitchFamily="34" charset="77"/>
            </a:endParaRPr>
          </a:p>
        </p:txBody>
      </p:sp>
      <p:grpSp>
        <p:nvGrpSpPr>
          <p:cNvPr id="39" name="Group 38">
            <a:extLst>
              <a:ext uri="{FF2B5EF4-FFF2-40B4-BE49-F238E27FC236}">
                <a16:creationId xmlns:a16="http://schemas.microsoft.com/office/drawing/2014/main" id="{B03FE343-2A7C-E187-701C-F2CF201A7E1E}"/>
              </a:ext>
            </a:extLst>
          </p:cNvPr>
          <p:cNvGrpSpPr/>
          <p:nvPr/>
        </p:nvGrpSpPr>
        <p:grpSpPr>
          <a:xfrm>
            <a:off x="218653" y="233706"/>
            <a:ext cx="1073469" cy="1004904"/>
            <a:chOff x="145732" y="323674"/>
            <a:chExt cx="1285877" cy="1165013"/>
          </a:xfrm>
        </p:grpSpPr>
        <p:sp>
          <p:nvSpPr>
            <p:cNvPr id="40" name="Oval 39">
              <a:extLst>
                <a:ext uri="{FF2B5EF4-FFF2-40B4-BE49-F238E27FC236}">
                  <a16:creationId xmlns:a16="http://schemas.microsoft.com/office/drawing/2014/main" id="{C7B6FF7D-6FA1-6CB1-8E8F-F2F4C9681722}"/>
                </a:ext>
              </a:extLst>
            </p:cNvPr>
            <p:cNvSpPr/>
            <p:nvPr/>
          </p:nvSpPr>
          <p:spPr>
            <a:xfrm>
              <a:off x="202884" y="335104"/>
              <a:ext cx="1228725" cy="1153583"/>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1CE965B8-7A3B-4A97-A8A7-81C88C4D723C}"/>
                </a:ext>
              </a:extLst>
            </p:cNvPr>
            <p:cNvSpPr/>
            <p:nvPr/>
          </p:nvSpPr>
          <p:spPr>
            <a:xfrm>
              <a:off x="145732" y="323674"/>
              <a:ext cx="1228725" cy="1153584"/>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TextBox 41">
              <a:extLst>
                <a:ext uri="{FF2B5EF4-FFF2-40B4-BE49-F238E27FC236}">
                  <a16:creationId xmlns:a16="http://schemas.microsoft.com/office/drawing/2014/main" id="{5B1F1316-CD83-AD52-AA67-8DA1D8D71389}"/>
                </a:ext>
              </a:extLst>
            </p:cNvPr>
            <p:cNvSpPr txBox="1"/>
            <p:nvPr/>
          </p:nvSpPr>
          <p:spPr>
            <a:xfrm>
              <a:off x="265450" y="468718"/>
              <a:ext cx="1000125" cy="963398"/>
            </a:xfrm>
            <a:prstGeom prst="rect">
              <a:avLst/>
            </a:prstGeom>
            <a:noFill/>
          </p:spPr>
          <p:txBody>
            <a:bodyPr wrap="square" rtlCol="0">
              <a:spAutoFit/>
            </a:bodyPr>
            <a:lstStyle/>
            <a:p>
              <a:pPr algn="ctr"/>
              <a:r>
                <a:rPr lang="en-US" sz="2400" b="1" dirty="0">
                  <a:solidFill>
                    <a:schemeClr val="bg2">
                      <a:lumMod val="25000"/>
                    </a:schemeClr>
                  </a:solidFill>
                  <a:latin typeface="Eras Bold ITC" panose="020B0602030504020804" pitchFamily="34" charset="77"/>
                </a:rPr>
                <a:t>Bab 4</a:t>
              </a:r>
            </a:p>
          </p:txBody>
        </p:sp>
      </p:grpSp>
      <p:sp>
        <p:nvSpPr>
          <p:cNvPr id="43" name="TextBox 42">
            <a:extLst>
              <a:ext uri="{FF2B5EF4-FFF2-40B4-BE49-F238E27FC236}">
                <a16:creationId xmlns:a16="http://schemas.microsoft.com/office/drawing/2014/main" id="{14C4101D-E67F-AF5E-C36A-706FDE652BD6}"/>
              </a:ext>
            </a:extLst>
          </p:cNvPr>
          <p:cNvSpPr txBox="1"/>
          <p:nvPr/>
        </p:nvSpPr>
        <p:spPr>
          <a:xfrm>
            <a:off x="270847" y="2041558"/>
            <a:ext cx="4148753" cy="2308324"/>
          </a:xfrm>
          <a:prstGeom prst="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en-US" sz="1600" dirty="0" err="1">
                <a:solidFill>
                  <a:schemeClr val="tx1"/>
                </a:solidFill>
                <a:latin typeface="Quire Sans" panose="020B0502040400020003" pitchFamily="34" charset="0"/>
                <a:cs typeface="Quire Sans" panose="020B0502040400020003" pitchFamily="34" charset="0"/>
              </a:rPr>
              <a:t>Peserta</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didik</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diharapkan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mampu</a:t>
            </a:r>
            <a:r>
              <a:rPr lang="en-US" sz="1600" dirty="0">
                <a:solidFill>
                  <a:schemeClr val="tx1"/>
                </a:solidFill>
                <a:latin typeface="Quire Sans" panose="020B0502040400020003" pitchFamily="34" charset="0"/>
                <a:cs typeface="Quire Sans" panose="020B0502040400020003" pitchFamily="34" charset="0"/>
              </a:rPr>
              <a:t>:</a:t>
            </a:r>
          </a:p>
          <a:p>
            <a:pPr marL="342900" indent="-342900">
              <a:buFont typeface="+mj-lt"/>
              <a:buAutoNum type="arabicPeriod"/>
            </a:pPr>
            <a:r>
              <a:rPr lang="en-US" sz="1600" dirty="0" err="1">
                <a:solidFill>
                  <a:schemeClr val="tx1"/>
                </a:solidFill>
                <a:latin typeface="Quire Sans" panose="020B0502040400020003" pitchFamily="34" charset="0"/>
                <a:cs typeface="Quire Sans" panose="020B0502040400020003" pitchFamily="34" charset="0"/>
              </a:rPr>
              <a:t>menguraikan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teori</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permintaan</a:t>
            </a:r>
            <a:r>
              <a:rPr lang="en-US" sz="1600" dirty="0">
                <a:solidFill>
                  <a:schemeClr val="tx1"/>
                </a:solidFill>
                <a:latin typeface="Quire Sans" panose="020B0502040400020003" pitchFamily="34" charset="0"/>
                <a:cs typeface="Quire Sans" panose="020B0502040400020003" pitchFamily="34" charset="0"/>
              </a:rPr>
              <a:t> uang;</a:t>
            </a:r>
          </a:p>
          <a:p>
            <a:pPr marL="342900" indent="-342900">
              <a:buFont typeface="+mj-lt"/>
              <a:buAutoNum type="arabicPeriod"/>
            </a:pPr>
            <a:r>
              <a:rPr lang="en-US" sz="1600" dirty="0" err="1">
                <a:solidFill>
                  <a:schemeClr val="tx1"/>
                </a:solidFill>
                <a:latin typeface="Quire Sans" panose="020B0502040400020003" pitchFamily="34" charset="0"/>
                <a:cs typeface="Quire Sans" panose="020B0502040400020003" pitchFamily="34" charset="0"/>
              </a:rPr>
              <a:t>menelaah</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teori</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penawaran</a:t>
            </a:r>
            <a:r>
              <a:rPr lang="en-US" sz="1600" dirty="0">
                <a:solidFill>
                  <a:schemeClr val="tx1"/>
                </a:solidFill>
                <a:latin typeface="Quire Sans" panose="020B0502040400020003" pitchFamily="34" charset="0"/>
                <a:cs typeface="Quire Sans" panose="020B0502040400020003" pitchFamily="34" charset="0"/>
              </a:rPr>
              <a:t> uang;</a:t>
            </a:r>
          </a:p>
          <a:p>
            <a:pPr marL="342900" indent="-342900">
              <a:buFont typeface="+mj-lt"/>
              <a:buAutoNum type="arabicPeriod"/>
            </a:pPr>
            <a:r>
              <a:rPr lang="en-US" sz="1600" dirty="0" err="1">
                <a:solidFill>
                  <a:schemeClr val="tx1"/>
                </a:solidFill>
                <a:latin typeface="Quire Sans" panose="020B0502040400020003" pitchFamily="34" charset="0"/>
                <a:cs typeface="Quire Sans" panose="020B0502040400020003" pitchFamily="34" charset="0"/>
              </a:rPr>
              <a:t>menjelaskan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konsep</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perubahan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harga</a:t>
            </a:r>
            <a:r>
              <a:rPr lang="en-US" sz="1600" dirty="0">
                <a:solidFill>
                  <a:schemeClr val="tx1"/>
                </a:solidFill>
                <a:latin typeface="Quire Sans" panose="020B0502040400020003" pitchFamily="34" charset="0"/>
                <a:cs typeface="Quire Sans" panose="020B0502040400020003" pitchFamily="34" charset="0"/>
              </a:rPr>
              <a:t>;</a:t>
            </a:r>
          </a:p>
          <a:p>
            <a:pPr marL="342900" indent="-342900">
              <a:buFont typeface="+mj-lt"/>
              <a:buAutoNum type="arabicPeriod"/>
            </a:pPr>
            <a:r>
              <a:rPr lang="en-US" sz="1600" dirty="0" err="1">
                <a:solidFill>
                  <a:schemeClr val="tx1"/>
                </a:solidFill>
                <a:latin typeface="Quire Sans" panose="020B0502040400020003" pitchFamily="34" charset="0"/>
                <a:cs typeface="Quire Sans" panose="020B0502040400020003" pitchFamily="34" charset="0"/>
              </a:rPr>
              <a:t>menguraikan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pengertian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indeks</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harga</a:t>
            </a:r>
            <a:r>
              <a:rPr lang="en-US" sz="1600" dirty="0">
                <a:solidFill>
                  <a:schemeClr val="tx1"/>
                </a:solidFill>
                <a:latin typeface="Quire Sans" panose="020B0502040400020003" pitchFamily="34" charset="0"/>
                <a:cs typeface="Quire Sans" panose="020B0502040400020003" pitchFamily="34" charset="0"/>
              </a:rPr>
              <a:t>; </a:t>
            </a:r>
          </a:p>
          <a:p>
            <a:pPr marL="342900" indent="-342900">
              <a:buFont typeface="+mj-lt"/>
              <a:buAutoNum type="arabicPeriod"/>
            </a:pPr>
            <a:r>
              <a:rPr lang="en-US" sz="1600" dirty="0" err="1">
                <a:solidFill>
                  <a:schemeClr val="tx1"/>
                </a:solidFill>
                <a:latin typeface="Quire Sans" panose="020B0502040400020003" pitchFamily="34" charset="0"/>
                <a:cs typeface="Quire Sans" panose="020B0502040400020003" pitchFamily="34" charset="0"/>
              </a:rPr>
              <a:t>menguraikan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tujuan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perhitungan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indeks</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harga</a:t>
            </a:r>
            <a:r>
              <a:rPr lang="en-US" sz="1600" dirty="0">
                <a:solidFill>
                  <a:schemeClr val="tx1"/>
                </a:solidFill>
                <a:latin typeface="Quire Sans" panose="020B0502040400020003" pitchFamily="34" charset="0"/>
                <a:cs typeface="Quire Sans" panose="020B0502040400020003" pitchFamily="34" charset="0"/>
              </a:rPr>
              <a:t>;</a:t>
            </a:r>
          </a:p>
          <a:p>
            <a:pPr marL="342900" indent="-342900">
              <a:buFont typeface="+mj-lt"/>
              <a:buAutoNum type="arabicPeriod"/>
            </a:pPr>
            <a:r>
              <a:rPr lang="en-US" sz="1600" dirty="0" err="1">
                <a:solidFill>
                  <a:schemeClr val="tx1"/>
                </a:solidFill>
                <a:latin typeface="Quire Sans" panose="020B0502040400020003" pitchFamily="34" charset="0"/>
                <a:cs typeface="Quire Sans" panose="020B0502040400020003" pitchFamily="34" charset="0"/>
              </a:rPr>
              <a:t>menentukan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macam-macam</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indeks</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harga</a:t>
            </a:r>
            <a:r>
              <a:rPr lang="en-US" sz="1600" dirty="0">
                <a:solidFill>
                  <a:schemeClr val="tx1"/>
                </a:solidFill>
                <a:latin typeface="Quire Sans" panose="020B0502040400020003" pitchFamily="34" charset="0"/>
                <a:cs typeface="Quire Sans" panose="020B0502040400020003" pitchFamily="34" charset="0"/>
              </a:rPr>
              <a:t>;</a:t>
            </a:r>
          </a:p>
        </p:txBody>
      </p:sp>
      <p:sp>
        <p:nvSpPr>
          <p:cNvPr id="44" name="Rounded Rectangle 43">
            <a:extLst>
              <a:ext uri="{FF2B5EF4-FFF2-40B4-BE49-F238E27FC236}">
                <a16:creationId xmlns:a16="http://schemas.microsoft.com/office/drawing/2014/main" id="{8B64FF4F-53D9-C6B8-5C94-B991877EB26E}"/>
              </a:ext>
            </a:extLst>
          </p:cNvPr>
          <p:cNvSpPr/>
          <p:nvPr/>
        </p:nvSpPr>
        <p:spPr>
          <a:xfrm>
            <a:off x="266364" y="1576607"/>
            <a:ext cx="2503170" cy="464951"/>
          </a:xfrm>
          <a:prstGeom prst="round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45" name="TextBox 44">
            <a:extLst>
              <a:ext uri="{FF2B5EF4-FFF2-40B4-BE49-F238E27FC236}">
                <a16:creationId xmlns:a16="http://schemas.microsoft.com/office/drawing/2014/main" id="{6E70A4B7-E6C7-601F-D658-0E690240DEE0}"/>
              </a:ext>
            </a:extLst>
          </p:cNvPr>
          <p:cNvSpPr txBox="1"/>
          <p:nvPr/>
        </p:nvSpPr>
        <p:spPr>
          <a:xfrm>
            <a:off x="241077" y="1672226"/>
            <a:ext cx="2681288" cy="369332"/>
          </a:xfrm>
          <a:prstGeom prst="rect">
            <a:avLst/>
          </a:prstGeom>
          <a:noFill/>
        </p:spPr>
        <p:txBody>
          <a:bodyPr wrap="square" rtlCol="0">
            <a:spAutoFit/>
          </a:bodyPr>
          <a:lstStyle/>
          <a:p>
            <a:pPr algn="ctr"/>
            <a:r>
              <a:rPr lang="en-US" b="1" dirty="0" err="1">
                <a:latin typeface="Oriya MN" pitchFamily="2" charset="0"/>
                <a:cs typeface="Oriya MN" pitchFamily="2" charset="0"/>
              </a:rPr>
              <a:t>Tujuan</a:t>
            </a:r>
            <a:r>
              <a:rPr lang="en-US" b="1" dirty="0">
                <a:latin typeface="Oriya MN" pitchFamily="2" charset="0"/>
                <a:cs typeface="Oriya MN" pitchFamily="2" charset="0"/>
              </a:rPr>
              <a:t> Pembelajaran</a:t>
            </a:r>
          </a:p>
        </p:txBody>
      </p:sp>
      <p:sp>
        <p:nvSpPr>
          <p:cNvPr id="2" name="TextBox 1">
            <a:extLst>
              <a:ext uri="{FF2B5EF4-FFF2-40B4-BE49-F238E27FC236}">
                <a16:creationId xmlns:a16="http://schemas.microsoft.com/office/drawing/2014/main" id="{EDE0D030-3EC0-8CB3-6768-8BEF334B7411}"/>
              </a:ext>
            </a:extLst>
          </p:cNvPr>
          <p:cNvSpPr txBox="1"/>
          <p:nvPr/>
        </p:nvSpPr>
        <p:spPr>
          <a:xfrm>
            <a:off x="4576482" y="2041557"/>
            <a:ext cx="4148753" cy="1815882"/>
          </a:xfrm>
          <a:prstGeom prst="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marL="342900" indent="-342900">
              <a:buFont typeface="+mj-lt"/>
              <a:buAutoNum type="arabicPeriod" startAt="7"/>
            </a:pPr>
            <a:r>
              <a:rPr lang="en-US" sz="1600" dirty="0" err="1">
                <a:solidFill>
                  <a:schemeClr val="tx1"/>
                </a:solidFill>
                <a:latin typeface="Quire Sans" panose="020B0502040400020003" pitchFamily="34" charset="0"/>
                <a:cs typeface="Quire Sans" panose="020B0502040400020003" pitchFamily="34" charset="0"/>
              </a:rPr>
              <a:t>menghitung</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indeks</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harga</a:t>
            </a:r>
            <a:r>
              <a:rPr lang="en-US" sz="1600" dirty="0">
                <a:solidFill>
                  <a:schemeClr val="tx1"/>
                </a:solidFill>
                <a:latin typeface="Quire Sans" panose="020B0502040400020003" pitchFamily="34" charset="0"/>
                <a:cs typeface="Quire Sans" panose="020B0502040400020003" pitchFamily="34" charset="0"/>
              </a:rPr>
              <a:t>;</a:t>
            </a:r>
          </a:p>
          <a:p>
            <a:pPr marL="342900" indent="-342900">
              <a:buFont typeface="+mj-lt"/>
              <a:buAutoNum type="arabicPeriod" startAt="7"/>
            </a:pPr>
            <a:r>
              <a:rPr lang="en-US" sz="1600" dirty="0" err="1">
                <a:solidFill>
                  <a:schemeClr val="tx1"/>
                </a:solidFill>
                <a:latin typeface="Quire Sans" panose="020B0502040400020003" pitchFamily="34" charset="0"/>
                <a:cs typeface="Quire Sans" panose="020B0502040400020003" pitchFamily="34" charset="0"/>
              </a:rPr>
              <a:t>menjelaskan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pengertian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inflasi</a:t>
            </a:r>
            <a:r>
              <a:rPr lang="en-US" sz="1600" dirty="0">
                <a:solidFill>
                  <a:schemeClr val="tx1"/>
                </a:solidFill>
                <a:latin typeface="Quire Sans" panose="020B0502040400020003" pitchFamily="34" charset="0"/>
                <a:cs typeface="Quire Sans" panose="020B0502040400020003" pitchFamily="34" charset="0"/>
              </a:rPr>
              <a:t>;</a:t>
            </a:r>
          </a:p>
          <a:p>
            <a:pPr marL="342900" indent="-342900">
              <a:buFont typeface="+mj-lt"/>
              <a:buAutoNum type="arabicPeriod" startAt="7"/>
            </a:pPr>
            <a:r>
              <a:rPr lang="en-US" sz="1600" dirty="0" err="1">
                <a:solidFill>
                  <a:schemeClr val="tx1"/>
                </a:solidFill>
                <a:latin typeface="Quire Sans" panose="020B0502040400020003" pitchFamily="34" charset="0"/>
                <a:cs typeface="Quire Sans" panose="020B0502040400020003" pitchFamily="34" charset="0"/>
              </a:rPr>
              <a:t>menganalisis</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penyebab</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inflasi</a:t>
            </a:r>
            <a:r>
              <a:rPr lang="en-US" sz="1600" dirty="0">
                <a:solidFill>
                  <a:schemeClr val="tx1"/>
                </a:solidFill>
                <a:latin typeface="Quire Sans" panose="020B0502040400020003" pitchFamily="34" charset="0"/>
                <a:cs typeface="Quire Sans" panose="020B0502040400020003" pitchFamily="34" charset="0"/>
              </a:rPr>
              <a:t>;</a:t>
            </a:r>
          </a:p>
          <a:p>
            <a:pPr marL="342900" indent="-342900">
              <a:buFont typeface="+mj-lt"/>
              <a:buAutoNum type="arabicPeriod" startAt="7"/>
            </a:pPr>
            <a:r>
              <a:rPr lang="en-US" sz="1600" dirty="0" err="1">
                <a:solidFill>
                  <a:schemeClr val="tx1"/>
                </a:solidFill>
                <a:latin typeface="Quire Sans" panose="020B0502040400020003" pitchFamily="34" charset="0"/>
                <a:cs typeface="Quire Sans" panose="020B0502040400020003" pitchFamily="34" charset="0"/>
              </a:rPr>
              <a:t>menghitung</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inflasi</a:t>
            </a:r>
            <a:r>
              <a:rPr lang="en-US" sz="1600" dirty="0">
                <a:solidFill>
                  <a:schemeClr val="tx1"/>
                </a:solidFill>
                <a:latin typeface="Quire Sans" panose="020B0502040400020003" pitchFamily="34" charset="0"/>
                <a:cs typeface="Quire Sans" panose="020B0502040400020003" pitchFamily="34" charset="0"/>
              </a:rPr>
              <a:t>;</a:t>
            </a:r>
          </a:p>
          <a:p>
            <a:pPr marL="342900" indent="-342900">
              <a:buFont typeface="+mj-lt"/>
              <a:buAutoNum type="arabicPeriod" startAt="7"/>
            </a:pPr>
            <a:r>
              <a:rPr lang="en-US" sz="1600" dirty="0" err="1">
                <a:solidFill>
                  <a:schemeClr val="tx1"/>
                </a:solidFill>
                <a:latin typeface="Quire Sans" panose="020B0502040400020003" pitchFamily="34" charset="0"/>
                <a:cs typeface="Quire Sans" panose="020B0502040400020003" pitchFamily="34" charset="0"/>
              </a:rPr>
              <a:t>mengelompokkan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jenis-jenis</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inflasi</a:t>
            </a:r>
            <a:r>
              <a:rPr lang="en-US" sz="1600" dirty="0">
                <a:solidFill>
                  <a:schemeClr val="tx1"/>
                </a:solidFill>
                <a:latin typeface="Quire Sans" panose="020B0502040400020003" pitchFamily="34" charset="0"/>
                <a:cs typeface="Quire Sans" panose="020B0502040400020003" pitchFamily="34" charset="0"/>
              </a:rPr>
              <a:t>;</a:t>
            </a:r>
          </a:p>
          <a:p>
            <a:pPr marL="342900" indent="-342900">
              <a:buFont typeface="+mj-lt"/>
              <a:buAutoNum type="arabicPeriod" startAt="7"/>
            </a:pPr>
            <a:r>
              <a:rPr lang="en-US" sz="1600" dirty="0" err="1">
                <a:solidFill>
                  <a:schemeClr val="tx1"/>
                </a:solidFill>
                <a:latin typeface="Quire Sans" panose="020B0502040400020003" pitchFamily="34" charset="0"/>
                <a:cs typeface="Quire Sans" panose="020B0502040400020003" pitchFamily="34" charset="0"/>
              </a:rPr>
              <a:t>menganalisis</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dampak</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inflasi</a:t>
            </a:r>
            <a:r>
              <a:rPr lang="en-US" sz="1600" dirty="0">
                <a:solidFill>
                  <a:schemeClr val="tx1"/>
                </a:solidFill>
                <a:latin typeface="Quire Sans" panose="020B0502040400020003" pitchFamily="34" charset="0"/>
                <a:cs typeface="Quire Sans" panose="020B0502040400020003" pitchFamily="34" charset="0"/>
              </a:rPr>
              <a:t>; dan</a:t>
            </a:r>
          </a:p>
          <a:p>
            <a:pPr marL="342900" indent="-342900">
              <a:buFont typeface="+mj-lt"/>
              <a:buAutoNum type="arabicPeriod" startAt="7"/>
            </a:pPr>
            <a:r>
              <a:rPr lang="en-US" sz="1600" dirty="0" err="1">
                <a:solidFill>
                  <a:schemeClr val="tx1"/>
                </a:solidFill>
                <a:latin typeface="Quire Sans" panose="020B0502040400020003" pitchFamily="34" charset="0"/>
                <a:cs typeface="Quire Sans" panose="020B0502040400020003" pitchFamily="34" charset="0"/>
              </a:rPr>
              <a:t>menganalisis</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cara</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mengatasi</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inflasi</a:t>
            </a:r>
            <a:r>
              <a:rPr lang="en-US" sz="1600" dirty="0">
                <a:solidFill>
                  <a:schemeClr val="tx1"/>
                </a:solidFill>
                <a:latin typeface="Quire Sans" panose="020B0502040400020003" pitchFamily="34" charset="0"/>
                <a:cs typeface="Quire Sans" panose="020B0502040400020003" pitchFamily="34" charset="0"/>
              </a:rPr>
              <a:t>.</a:t>
            </a:r>
          </a:p>
        </p:txBody>
      </p:sp>
      <p:grpSp>
        <p:nvGrpSpPr>
          <p:cNvPr id="16" name="Group 15"/>
          <p:cNvGrpSpPr/>
          <p:nvPr/>
        </p:nvGrpSpPr>
        <p:grpSpPr>
          <a:xfrm>
            <a:off x="0" y="4302125"/>
            <a:ext cx="9144000" cy="841375"/>
            <a:chOff x="0" y="4302125"/>
            <a:chExt cx="9144000" cy="841375"/>
          </a:xfrm>
        </p:grpSpPr>
        <p:grpSp>
          <p:nvGrpSpPr>
            <p:cNvPr id="25" name="Group 24"/>
            <p:cNvGrpSpPr/>
            <p:nvPr/>
          </p:nvGrpSpPr>
          <p:grpSpPr>
            <a:xfrm>
              <a:off x="0" y="4302125"/>
              <a:ext cx="9144000" cy="841375"/>
              <a:chOff x="0" y="4302125"/>
              <a:chExt cx="9144000" cy="841375"/>
            </a:xfrm>
          </p:grpSpPr>
          <p:grpSp>
            <p:nvGrpSpPr>
              <p:cNvPr id="27" name="Group 26"/>
              <p:cNvGrpSpPr/>
              <p:nvPr/>
            </p:nvGrpSpPr>
            <p:grpSpPr>
              <a:xfrm>
                <a:off x="0" y="4302125"/>
                <a:ext cx="9144000" cy="841375"/>
                <a:chOff x="0" y="4302125"/>
                <a:chExt cx="9144000" cy="841375"/>
              </a:xfrm>
            </p:grpSpPr>
            <p:pic>
              <p:nvPicPr>
                <p:cNvPr id="29" name="Picture 2" descr="E:\ELISA\ERLANGGA LISA\2017\TEMPLATE PPT\SMP PPKN kelas X kelompok wajib\SMP PPKN kelas X kelompok wajib.png"/>
                <p:cNvPicPr>
                  <a:picLocks noChangeAspect="1" noChangeArrowheads="1"/>
                </p:cNvPicPr>
                <p:nvPr/>
              </p:nvPicPr>
              <p:blipFill>
                <a:blip r:embed="rId4" cstate="print"/>
                <a:srcRect/>
                <a:stretch>
                  <a:fillRect/>
                </a:stretch>
              </p:blipFill>
              <p:spPr bwMode="auto">
                <a:xfrm>
                  <a:off x="0" y="4302125"/>
                  <a:ext cx="9144000" cy="841375"/>
                </a:xfrm>
                <a:prstGeom prst="rect">
                  <a:avLst/>
                </a:prstGeom>
                <a:noFill/>
              </p:spPr>
            </p:pic>
            <p:sp>
              <p:nvSpPr>
                <p:cNvPr id="30" name="TextBox 16"/>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28" name="Picture 27"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26" name="Rectangle 25"/>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Tree>
    <p:extLst>
      <p:ext uri="{BB962C8B-B14F-4D97-AF65-F5344CB8AC3E}">
        <p14:creationId xmlns:p14="http://schemas.microsoft.com/office/powerpoint/2010/main" val="22610575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0F20E92-24EB-BE5A-FC9C-D2112A9D17AC}"/>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7AAFE50F-74F0-82F1-F678-8D28ECA7D6D7}"/>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C7848560-D821-BBDE-D501-861096D9CB47}"/>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692C209A-FACB-F9C8-005B-E0AB3A2C0287}"/>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AE20FEA4-9091-D0B8-20C9-E9B48EA6471E}"/>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69B15C5C-18C1-CE5D-68BD-0B21BE33804F}"/>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AB27EE54-FC86-F5C5-5D9D-57F0CF5173AA}"/>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577;p38">
            <a:extLst>
              <a:ext uri="{FF2B5EF4-FFF2-40B4-BE49-F238E27FC236}">
                <a16:creationId xmlns:a16="http://schemas.microsoft.com/office/drawing/2014/main" id="{26BEAD27-9FF3-1AFE-701E-15914EE45EB7}"/>
              </a:ext>
            </a:extLst>
          </p:cNvPr>
          <p:cNvSpPr txBox="1">
            <a:spLocks/>
          </p:cNvSpPr>
          <p:nvPr/>
        </p:nvSpPr>
        <p:spPr>
          <a:xfrm>
            <a:off x="-8965" y="-135150"/>
            <a:ext cx="1289400" cy="841800"/>
          </a:xfrm>
          <a:prstGeom prst="rect">
            <a:avLst/>
          </a:prstGeom>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en" sz="2400" b="1" dirty="0">
                <a:solidFill>
                  <a:srgbClr val="945200"/>
                </a:solidFill>
                <a:latin typeface="DM Sans" pitchFamily="2" charset="77"/>
              </a:rPr>
              <a:t>03</a:t>
            </a:r>
          </a:p>
        </p:txBody>
      </p:sp>
      <p:cxnSp>
        <p:nvCxnSpPr>
          <p:cNvPr id="10" name="Google Shape;579;p38">
            <a:extLst>
              <a:ext uri="{FF2B5EF4-FFF2-40B4-BE49-F238E27FC236}">
                <a16:creationId xmlns:a16="http://schemas.microsoft.com/office/drawing/2014/main" id="{72D9DC78-4D34-9C55-B5A2-392FCFD1F145}"/>
              </a:ext>
            </a:extLst>
          </p:cNvPr>
          <p:cNvCxnSpPr>
            <a:cxnSpLocks/>
          </p:cNvCxnSpPr>
          <p:nvPr/>
        </p:nvCxnSpPr>
        <p:spPr>
          <a:xfrm>
            <a:off x="228979" y="455027"/>
            <a:ext cx="813513" cy="0"/>
          </a:xfrm>
          <a:prstGeom prst="straightConnector1">
            <a:avLst/>
          </a:prstGeom>
          <a:noFill/>
          <a:ln w="9525" cap="rnd" cmpd="sng">
            <a:solidFill>
              <a:schemeClr val="bg2">
                <a:lumMod val="10000"/>
              </a:schemeClr>
            </a:solidFill>
            <a:prstDash val="solid"/>
            <a:round/>
            <a:headEnd type="none" w="med" len="med"/>
            <a:tailEnd type="none" w="med" len="med"/>
          </a:ln>
        </p:spPr>
      </p:cxnSp>
      <p:sp>
        <p:nvSpPr>
          <p:cNvPr id="11" name="TextBox 10">
            <a:extLst>
              <a:ext uri="{FF2B5EF4-FFF2-40B4-BE49-F238E27FC236}">
                <a16:creationId xmlns:a16="http://schemas.microsoft.com/office/drawing/2014/main" id="{A8BFB287-9372-6FBB-8DDC-52129C47994C}"/>
              </a:ext>
            </a:extLst>
          </p:cNvPr>
          <p:cNvSpPr txBox="1"/>
          <p:nvPr/>
        </p:nvSpPr>
        <p:spPr>
          <a:xfrm>
            <a:off x="1051457" y="285750"/>
            <a:ext cx="4832685" cy="338554"/>
          </a:xfrm>
          <a:prstGeom prst="rect">
            <a:avLst/>
          </a:prstGeom>
          <a:noFill/>
        </p:spPr>
        <p:txBody>
          <a:bodyPr wrap="square" rtlCol="0">
            <a:spAutoFit/>
          </a:bodyPr>
          <a:lstStyle/>
          <a:p>
            <a:r>
              <a:rPr lang="id-ID" sz="1600" b="1" dirty="0">
                <a:solidFill>
                  <a:srgbClr val="945200"/>
                </a:solidFill>
                <a:latin typeface="DM Sans" pitchFamily="2" charset="77"/>
              </a:rPr>
              <a:t>Metode Perhitungan Indeks Harga </a:t>
            </a:r>
          </a:p>
        </p:txBody>
      </p:sp>
      <p:sp>
        <p:nvSpPr>
          <p:cNvPr id="12" name="TextBox 11">
            <a:extLst>
              <a:ext uri="{FF2B5EF4-FFF2-40B4-BE49-F238E27FC236}">
                <a16:creationId xmlns:a16="http://schemas.microsoft.com/office/drawing/2014/main" id="{F695EF94-FE5F-B83D-8964-588E3C391E3B}"/>
              </a:ext>
            </a:extLst>
          </p:cNvPr>
          <p:cNvSpPr txBox="1"/>
          <p:nvPr/>
        </p:nvSpPr>
        <p:spPr>
          <a:xfrm>
            <a:off x="262407" y="753119"/>
            <a:ext cx="3589986" cy="492443"/>
          </a:xfrm>
          <a:prstGeom prst="rect">
            <a:avLst/>
          </a:prstGeom>
          <a:noFill/>
        </p:spPr>
        <p:txBody>
          <a:bodyPr wrap="square" rtlCol="0">
            <a:spAutoFit/>
          </a:bodyPr>
          <a:lstStyle/>
          <a:p>
            <a:pPr marL="342900" indent="-342900" algn="just">
              <a:buFont typeface="+mj-lt"/>
              <a:buAutoNum type="alphaLcPeriod"/>
            </a:pPr>
            <a:r>
              <a:rPr lang="id-ID" sz="1300" b="1" dirty="0">
                <a:latin typeface="Quire Sans Light" panose="020B0302040400020003" pitchFamily="34" charset="0"/>
              </a:rPr>
              <a:t>Metode Indeks Harga Agregatif Tidak Tertimbang</a:t>
            </a:r>
          </a:p>
        </p:txBody>
      </p:sp>
      <p:sp>
        <p:nvSpPr>
          <p:cNvPr id="13" name="TextBox 12">
            <a:extLst>
              <a:ext uri="{FF2B5EF4-FFF2-40B4-BE49-F238E27FC236}">
                <a16:creationId xmlns:a16="http://schemas.microsoft.com/office/drawing/2014/main" id="{C84D836C-21BB-2B1D-6556-1A66B5C2D9A7}"/>
              </a:ext>
            </a:extLst>
          </p:cNvPr>
          <p:cNvSpPr txBox="1"/>
          <p:nvPr/>
        </p:nvSpPr>
        <p:spPr>
          <a:xfrm>
            <a:off x="635735" y="1214481"/>
            <a:ext cx="3352421" cy="1492716"/>
          </a:xfrm>
          <a:prstGeom prst="rect">
            <a:avLst/>
          </a:prstGeom>
          <a:noFill/>
        </p:spPr>
        <p:txBody>
          <a:bodyPr wrap="square" rtlCol="0">
            <a:spAutoFit/>
          </a:bodyPr>
          <a:lstStyle/>
          <a:p>
            <a:pPr algn="just"/>
            <a:r>
              <a:rPr lang="id-ID" sz="1300" dirty="0">
                <a:latin typeface="Quire Sans Light" panose="020B0302040400020003" pitchFamily="34" charset="0"/>
              </a:rPr>
              <a:t>Perhitungan indeks harga agregatif tidak tertimbang mudah dan sederhana sebab hanya menjumlahkan harga rata-rata untuk tahun yang dihitung, lalu </a:t>
            </a:r>
            <a:r>
              <a:rPr lang="id-ID" sz="1300" dirty="0" err="1">
                <a:latin typeface="Quire Sans Light" panose="020B0302040400020003" pitchFamily="34" charset="0"/>
              </a:rPr>
              <a:t>dibandinngkan</a:t>
            </a:r>
            <a:r>
              <a:rPr lang="id-ID" sz="1300" dirty="0">
                <a:latin typeface="Quire Sans Light" panose="020B0302040400020003" pitchFamily="34" charset="0"/>
              </a:rPr>
              <a:t> dengan jumlah harga pembanding (tahun dasar). Rumus menghitung indeks harga agregatif tidak tertimbang sebagai berikut. </a:t>
            </a:r>
          </a:p>
        </p:txBody>
      </p:sp>
      <p:pic>
        <p:nvPicPr>
          <p:cNvPr id="16" name="Picture 15" descr="A picture containing font, text, number, screenshot&#10;&#10;Description automatically generated">
            <a:extLst>
              <a:ext uri="{FF2B5EF4-FFF2-40B4-BE49-F238E27FC236}">
                <a16:creationId xmlns:a16="http://schemas.microsoft.com/office/drawing/2014/main" id="{92B23E05-22DE-B231-821F-820531D0991D}"/>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371600" y="2863878"/>
            <a:ext cx="1780584" cy="841375"/>
          </a:xfrm>
          <a:prstGeom prst="rect">
            <a:avLst/>
          </a:prstGeom>
        </p:spPr>
      </p:pic>
      <p:graphicFrame>
        <p:nvGraphicFramePr>
          <p:cNvPr id="17" name="Table 16">
            <a:extLst>
              <a:ext uri="{FF2B5EF4-FFF2-40B4-BE49-F238E27FC236}">
                <a16:creationId xmlns:a16="http://schemas.microsoft.com/office/drawing/2014/main" id="{B2B7A102-0134-76EC-1919-67661DDC9840}"/>
              </a:ext>
            </a:extLst>
          </p:cNvPr>
          <p:cNvGraphicFramePr>
            <a:graphicFrameLocks noGrp="1"/>
          </p:cNvGraphicFramePr>
          <p:nvPr>
            <p:extLst>
              <p:ext uri="{D42A27DB-BD31-4B8C-83A1-F6EECF244321}">
                <p14:modId xmlns:p14="http://schemas.microsoft.com/office/powerpoint/2010/main" val="1753039439"/>
              </p:ext>
            </p:extLst>
          </p:nvPr>
        </p:nvGraphicFramePr>
        <p:xfrm>
          <a:off x="4225721" y="753119"/>
          <a:ext cx="4520110" cy="1973264"/>
        </p:xfrm>
        <a:graphic>
          <a:graphicData uri="http://schemas.openxmlformats.org/drawingml/2006/table">
            <a:tbl>
              <a:tblPr firstRow="1" firstCol="1" bandRow="1">
                <a:tableStyleId>{5C22544A-7EE6-4342-B048-85BDC9FD1C3A}</a:tableStyleId>
              </a:tblPr>
              <a:tblGrid>
                <a:gridCol w="1506354">
                  <a:extLst>
                    <a:ext uri="{9D8B030D-6E8A-4147-A177-3AD203B41FA5}">
                      <a16:colId xmlns:a16="http://schemas.microsoft.com/office/drawing/2014/main" val="1249594088"/>
                    </a:ext>
                  </a:extLst>
                </a:gridCol>
                <a:gridCol w="1506878">
                  <a:extLst>
                    <a:ext uri="{9D8B030D-6E8A-4147-A177-3AD203B41FA5}">
                      <a16:colId xmlns:a16="http://schemas.microsoft.com/office/drawing/2014/main" val="3197243640"/>
                    </a:ext>
                  </a:extLst>
                </a:gridCol>
                <a:gridCol w="1506878">
                  <a:extLst>
                    <a:ext uri="{9D8B030D-6E8A-4147-A177-3AD203B41FA5}">
                      <a16:colId xmlns:a16="http://schemas.microsoft.com/office/drawing/2014/main" val="11713994"/>
                    </a:ext>
                  </a:extLst>
                </a:gridCol>
              </a:tblGrid>
              <a:tr h="174837">
                <a:tc>
                  <a:txBody>
                    <a:bodyPr/>
                    <a:lstStyle/>
                    <a:p>
                      <a:pPr algn="ctr">
                        <a:lnSpc>
                          <a:spcPct val="107000"/>
                        </a:lnSpc>
                        <a:spcAft>
                          <a:spcPts val="800"/>
                        </a:spcAft>
                      </a:pPr>
                      <a:r>
                        <a:rPr lang="en-ID" sz="1100">
                          <a:effectLst/>
                        </a:rPr>
                        <a:t>Jenis Bahan Pokok</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ID" sz="1100">
                          <a:effectLst/>
                        </a:rPr>
                        <a:t>2020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ID" sz="1100">
                          <a:effectLst/>
                        </a:rPr>
                        <a:t>2021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36716611"/>
                  </a:ext>
                </a:extLst>
              </a:tr>
              <a:tr h="1601670">
                <a:tc>
                  <a:txBody>
                    <a:bodyPr/>
                    <a:lstStyle/>
                    <a:p>
                      <a:pPr marL="38100">
                        <a:lnSpc>
                          <a:spcPct val="107000"/>
                        </a:lnSpc>
                      </a:pPr>
                      <a:r>
                        <a:rPr lang="en-ID" sz="1100">
                          <a:effectLst/>
                        </a:rPr>
                        <a:t>Beras/kg</a:t>
                      </a:r>
                      <a:endParaRPr lang="en-US" sz="1100">
                        <a:effectLst/>
                      </a:endParaRPr>
                    </a:p>
                    <a:p>
                      <a:pPr marL="38100">
                        <a:lnSpc>
                          <a:spcPct val="107000"/>
                        </a:lnSpc>
                      </a:pPr>
                      <a:r>
                        <a:rPr lang="en-ID" sz="1100">
                          <a:effectLst/>
                        </a:rPr>
                        <a:t>Minyak kelapa/kg</a:t>
                      </a:r>
                      <a:endParaRPr lang="en-US" sz="1100">
                        <a:effectLst/>
                      </a:endParaRPr>
                    </a:p>
                    <a:p>
                      <a:pPr marL="38100">
                        <a:lnSpc>
                          <a:spcPct val="107000"/>
                        </a:lnSpc>
                      </a:pPr>
                      <a:r>
                        <a:rPr lang="en-ID" sz="1100">
                          <a:effectLst/>
                        </a:rPr>
                        <a:t>Gula pasir/kg</a:t>
                      </a:r>
                      <a:endParaRPr lang="en-US" sz="1100">
                        <a:effectLst/>
                      </a:endParaRPr>
                    </a:p>
                    <a:p>
                      <a:pPr marL="38100">
                        <a:lnSpc>
                          <a:spcPct val="107000"/>
                        </a:lnSpc>
                      </a:pPr>
                      <a:r>
                        <a:rPr lang="en-ID" sz="1100">
                          <a:effectLst/>
                        </a:rPr>
                        <a:t>Garam/kg</a:t>
                      </a:r>
                      <a:endParaRPr lang="en-US" sz="1100">
                        <a:effectLst/>
                      </a:endParaRPr>
                    </a:p>
                    <a:p>
                      <a:pPr marL="38100">
                        <a:lnSpc>
                          <a:spcPct val="107000"/>
                        </a:lnSpc>
                      </a:pPr>
                      <a:r>
                        <a:rPr lang="en-ID" sz="1100">
                          <a:effectLst/>
                        </a:rPr>
                        <a:t>Minyak tanah/liter</a:t>
                      </a:r>
                      <a:endParaRPr lang="en-US" sz="1100">
                        <a:effectLst/>
                      </a:endParaRPr>
                    </a:p>
                    <a:p>
                      <a:pPr marL="38100">
                        <a:lnSpc>
                          <a:spcPct val="107000"/>
                        </a:lnSpc>
                      </a:pPr>
                      <a:r>
                        <a:rPr lang="en-ID" sz="1100">
                          <a:effectLst/>
                        </a:rPr>
                        <a:t>Mie instan/bungkus</a:t>
                      </a:r>
                      <a:endParaRPr lang="en-US" sz="1100">
                        <a:effectLst/>
                      </a:endParaRPr>
                    </a:p>
                    <a:p>
                      <a:pPr marL="38100">
                        <a:lnSpc>
                          <a:spcPct val="107000"/>
                        </a:lnSpc>
                      </a:pPr>
                      <a:r>
                        <a:rPr lang="en-ID" sz="1100">
                          <a:effectLst/>
                        </a:rPr>
                        <a:t>Susu kental manis/kaleng</a:t>
                      </a:r>
                      <a:endParaRPr lang="en-US" sz="1100">
                        <a:effectLst/>
                      </a:endParaRPr>
                    </a:p>
                    <a:p>
                      <a:pPr marL="38100">
                        <a:lnSpc>
                          <a:spcPct val="107000"/>
                        </a:lnSpc>
                      </a:pPr>
                      <a:r>
                        <a:rPr lang="en-ID" sz="1100">
                          <a:effectLst/>
                        </a:rPr>
                        <a:t>Telur ayam/kg</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48310" algn="r">
                        <a:lnSpc>
                          <a:spcPct val="107000"/>
                        </a:lnSpc>
                      </a:pPr>
                      <a:r>
                        <a:rPr lang="en-ID" sz="1100">
                          <a:effectLst/>
                        </a:rPr>
                        <a:t>9.400,00</a:t>
                      </a:r>
                      <a:endParaRPr lang="en-US" sz="1100">
                        <a:effectLst/>
                      </a:endParaRPr>
                    </a:p>
                    <a:p>
                      <a:pPr marL="448310" algn="r">
                        <a:lnSpc>
                          <a:spcPct val="107000"/>
                        </a:lnSpc>
                      </a:pPr>
                      <a:r>
                        <a:rPr lang="en-ID" sz="1100">
                          <a:effectLst/>
                        </a:rPr>
                        <a:t>11.642,00</a:t>
                      </a:r>
                      <a:endParaRPr lang="en-US" sz="1100">
                        <a:effectLst/>
                      </a:endParaRPr>
                    </a:p>
                    <a:p>
                      <a:pPr marL="448310" algn="r">
                        <a:lnSpc>
                          <a:spcPct val="107000"/>
                        </a:lnSpc>
                      </a:pPr>
                      <a:r>
                        <a:rPr lang="en-ID" sz="1100">
                          <a:effectLst/>
                        </a:rPr>
                        <a:t>12.714,00</a:t>
                      </a:r>
                      <a:endParaRPr lang="en-US" sz="1100">
                        <a:effectLst/>
                      </a:endParaRPr>
                    </a:p>
                    <a:p>
                      <a:pPr marL="448310" algn="r">
                        <a:lnSpc>
                          <a:spcPct val="107000"/>
                        </a:lnSpc>
                      </a:pPr>
                      <a:r>
                        <a:rPr lang="en-ID" sz="1100">
                          <a:effectLst/>
                        </a:rPr>
                        <a:t>2.000,00</a:t>
                      </a:r>
                      <a:endParaRPr lang="en-US" sz="1100">
                        <a:effectLst/>
                      </a:endParaRPr>
                    </a:p>
                    <a:p>
                      <a:pPr marL="448310" algn="r">
                        <a:lnSpc>
                          <a:spcPct val="107000"/>
                        </a:lnSpc>
                      </a:pPr>
                      <a:r>
                        <a:rPr lang="en-ID" sz="1100">
                          <a:effectLst/>
                        </a:rPr>
                        <a:t>2.500,00</a:t>
                      </a:r>
                      <a:endParaRPr lang="en-US" sz="1100">
                        <a:effectLst/>
                      </a:endParaRPr>
                    </a:p>
                    <a:p>
                      <a:pPr marL="448310" algn="r">
                        <a:lnSpc>
                          <a:spcPct val="107000"/>
                        </a:lnSpc>
                      </a:pPr>
                      <a:r>
                        <a:rPr lang="en-ID" sz="1100">
                          <a:effectLst/>
                        </a:rPr>
                        <a:t>1.750,00</a:t>
                      </a:r>
                      <a:endParaRPr lang="en-US" sz="1100">
                        <a:effectLst/>
                      </a:endParaRPr>
                    </a:p>
                    <a:p>
                      <a:pPr marL="448310" algn="r">
                        <a:lnSpc>
                          <a:spcPct val="107000"/>
                        </a:lnSpc>
                      </a:pPr>
                      <a:r>
                        <a:rPr lang="en-ID" sz="1100">
                          <a:effectLst/>
                        </a:rPr>
                        <a:t>11.500,00</a:t>
                      </a:r>
                      <a:endParaRPr lang="en-US" sz="1100">
                        <a:effectLst/>
                      </a:endParaRPr>
                    </a:p>
                    <a:p>
                      <a:pPr marL="448310" algn="r">
                        <a:lnSpc>
                          <a:spcPct val="107000"/>
                        </a:lnSpc>
                      </a:pPr>
                      <a:r>
                        <a:rPr lang="en-ID" sz="1100">
                          <a:effectLst/>
                        </a:rPr>
                        <a:t>22.142,00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219710" algn="r">
                        <a:lnSpc>
                          <a:spcPct val="107000"/>
                        </a:lnSpc>
                      </a:pPr>
                      <a:r>
                        <a:rPr lang="en-ID" sz="1100">
                          <a:effectLst/>
                        </a:rPr>
                        <a:t>9.700,00</a:t>
                      </a:r>
                      <a:endParaRPr lang="en-US" sz="1100">
                        <a:effectLst/>
                      </a:endParaRPr>
                    </a:p>
                    <a:p>
                      <a:pPr marL="219710" algn="r">
                        <a:lnSpc>
                          <a:spcPct val="107000"/>
                        </a:lnSpc>
                      </a:pPr>
                      <a:r>
                        <a:rPr lang="en-ID" sz="1100">
                          <a:effectLst/>
                        </a:rPr>
                        <a:t>      12.244,00</a:t>
                      </a:r>
                      <a:endParaRPr lang="en-US" sz="1100">
                        <a:effectLst/>
                      </a:endParaRPr>
                    </a:p>
                    <a:p>
                      <a:pPr marL="219710" algn="r">
                        <a:lnSpc>
                          <a:spcPct val="107000"/>
                        </a:lnSpc>
                      </a:pPr>
                      <a:r>
                        <a:rPr lang="en-ID" sz="1100">
                          <a:effectLst/>
                        </a:rPr>
                        <a:t>   15.857,00</a:t>
                      </a:r>
                      <a:endParaRPr lang="en-US" sz="1100">
                        <a:effectLst/>
                      </a:endParaRPr>
                    </a:p>
                    <a:p>
                      <a:pPr marL="219710" algn="r">
                        <a:lnSpc>
                          <a:spcPct val="107000"/>
                        </a:lnSpc>
                      </a:pPr>
                      <a:r>
                        <a:rPr lang="en-ID" sz="1100">
                          <a:effectLst/>
                        </a:rPr>
                        <a:t>     2.325,00</a:t>
                      </a:r>
                      <a:endParaRPr lang="en-US" sz="1100">
                        <a:effectLst/>
                      </a:endParaRPr>
                    </a:p>
                    <a:p>
                      <a:pPr marL="219710" algn="r">
                        <a:lnSpc>
                          <a:spcPct val="107000"/>
                        </a:lnSpc>
                      </a:pPr>
                      <a:r>
                        <a:rPr lang="en-ID" sz="1100">
                          <a:effectLst/>
                        </a:rPr>
                        <a:t>     2.500,00</a:t>
                      </a:r>
                      <a:endParaRPr lang="en-US" sz="1100">
                        <a:effectLst/>
                      </a:endParaRPr>
                    </a:p>
                    <a:p>
                      <a:pPr marL="219710" algn="r">
                        <a:lnSpc>
                          <a:spcPct val="107000"/>
                        </a:lnSpc>
                      </a:pPr>
                      <a:r>
                        <a:rPr lang="en-ID" sz="1100">
                          <a:effectLst/>
                        </a:rPr>
                        <a:t>     1.875,00</a:t>
                      </a:r>
                      <a:endParaRPr lang="en-US" sz="1100">
                        <a:effectLst/>
                      </a:endParaRPr>
                    </a:p>
                    <a:p>
                      <a:pPr marL="219710" algn="r">
                        <a:lnSpc>
                          <a:spcPct val="107000"/>
                        </a:lnSpc>
                      </a:pPr>
                      <a:r>
                        <a:rPr lang="en-ID" sz="1100">
                          <a:effectLst/>
                        </a:rPr>
                        <a:t>   11.733,00</a:t>
                      </a:r>
                      <a:endParaRPr lang="en-US" sz="1100">
                        <a:effectLst/>
                      </a:endParaRPr>
                    </a:p>
                    <a:p>
                      <a:pPr marL="219710" algn="r">
                        <a:lnSpc>
                          <a:spcPct val="107000"/>
                        </a:lnSpc>
                        <a:spcAft>
                          <a:spcPts val="800"/>
                        </a:spcAft>
                      </a:pPr>
                      <a:r>
                        <a:rPr lang="en-ID" sz="1100">
                          <a:effectLst/>
                        </a:rPr>
                        <a:t>   21.546,00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88051508"/>
                  </a:ext>
                </a:extLst>
              </a:tr>
              <a:tr h="174837">
                <a:tc>
                  <a:txBody>
                    <a:bodyPr/>
                    <a:lstStyle/>
                    <a:p>
                      <a:pPr marL="457200">
                        <a:lnSpc>
                          <a:spcPct val="107000"/>
                        </a:lnSpc>
                      </a:pPr>
                      <a:r>
                        <a:rPr lang="en-ID" sz="1100">
                          <a:effectLst/>
                        </a:rPr>
                        <a:t>Jumlah</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gn="r">
                        <a:lnSpc>
                          <a:spcPct val="107000"/>
                        </a:lnSpc>
                      </a:pPr>
                      <a:r>
                        <a:rPr lang="en-ID" sz="1100" dirty="0">
                          <a:effectLst/>
                        </a:rPr>
                        <a:t>73.648,00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gn="r">
                        <a:lnSpc>
                          <a:spcPct val="107000"/>
                        </a:lnSpc>
                        <a:spcAft>
                          <a:spcPts val="800"/>
                        </a:spcAft>
                      </a:pPr>
                      <a:r>
                        <a:rPr lang="en-ID" sz="1100" dirty="0">
                          <a:effectLst/>
                        </a:rPr>
                        <a:t>77.780,00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35052806"/>
                  </a:ext>
                </a:extLst>
              </a:tr>
            </a:tbl>
          </a:graphicData>
        </a:graphic>
      </p:graphicFrame>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04AD1D0A-3E13-85A3-7D28-D81F63688D0A}"/>
                  </a:ext>
                </a:extLst>
              </p:cNvPr>
              <p:cNvSpPr txBox="1"/>
              <p:nvPr/>
            </p:nvSpPr>
            <p:spPr>
              <a:xfrm>
                <a:off x="4225721" y="2838344"/>
                <a:ext cx="3927679" cy="1776961"/>
              </a:xfrm>
              <a:prstGeom prst="rect">
                <a:avLst/>
              </a:prstGeom>
              <a:noFill/>
            </p:spPr>
            <p:txBody>
              <a:bodyPr wrap="square" rtlCol="0">
                <a:spAutoFit/>
              </a:bodyPr>
              <a:lstStyle/>
              <a:p>
                <a:r>
                  <a:rPr lang="id-ID" sz="1300" dirty="0">
                    <a:latin typeface="Quire Sans Light" panose="020B0302040400020003" pitchFamily="34" charset="0"/>
                    <a:ea typeface="Cambria Math" panose="02040503050406030204" pitchFamily="18" charset="0"/>
                  </a:rPr>
                  <a:t>Indeks harga =</a:t>
                </a:r>
              </a:p>
              <a:p>
                <a:r>
                  <a:rPr lang="id-ID" sz="1300" dirty="0">
                    <a:latin typeface="Quire Sans Light" panose="020B0302040400020003" pitchFamily="34" charset="0"/>
                    <a:ea typeface="Cambria Math" panose="02040503050406030204" pitchFamily="18" charset="0"/>
                  </a:rPr>
                  <a:t/>
                </a:r>
                <a:br>
                  <a:rPr lang="id-ID" sz="1300" dirty="0">
                    <a:latin typeface="Quire Sans Light" panose="020B0302040400020003" pitchFamily="34" charset="0"/>
                    <a:ea typeface="Cambria Math" panose="02040503050406030204" pitchFamily="18" charset="0"/>
                  </a:rPr>
                </a:br>
                <a:endParaRPr lang="id-ID" sz="1300" dirty="0">
                  <a:latin typeface="Quire Sans Light" panose="020B0302040400020003" pitchFamily="34" charset="0"/>
                  <a:ea typeface="Cambria Math" panose="02040503050406030204" pitchFamily="18" charset="0"/>
                </a:endParaRPr>
              </a:p>
              <a:p>
                <a:r>
                  <a:rPr lang="id-ID" sz="1300" dirty="0">
                    <a:latin typeface="Quire Sans Light" panose="020B0302040400020003" pitchFamily="34" charset="0"/>
                    <a:ea typeface="Cambria Math" panose="02040503050406030204" pitchFamily="18" charset="0"/>
                  </a:rPr>
                  <a:t>Indeks harga 2020 = 100</a:t>
                </a:r>
              </a:p>
              <a:p>
                <a:r>
                  <a:rPr lang="id-ID" sz="1300" dirty="0">
                    <a:latin typeface="Quire Sans Light" panose="020B0302040400020003" pitchFamily="34" charset="0"/>
                    <a:ea typeface="Cambria Math" panose="02040503050406030204" pitchFamily="18" charset="0"/>
                  </a:rPr>
                  <a:t>Indeks harga 2021 = </a:t>
                </a:r>
                <a14:m>
                  <m:oMath xmlns:m="http://schemas.openxmlformats.org/officeDocument/2006/math">
                    <m:f>
                      <m:fPr>
                        <m:ctrlPr>
                          <a:rPr lang="id-ID" sz="1300" i="1" smtClean="0">
                            <a:latin typeface="Cambria Math" panose="02040503050406030204" pitchFamily="18" charset="0"/>
                            <a:ea typeface="Cambria Math" panose="02040503050406030204" pitchFamily="18" charset="0"/>
                          </a:rPr>
                        </m:ctrlPr>
                      </m:fPr>
                      <m:num>
                        <m:r>
                          <a:rPr lang="en-US" sz="1300" b="0" i="1" smtClean="0">
                            <a:latin typeface="Cambria Math" panose="02040503050406030204" pitchFamily="18" charset="0"/>
                            <a:ea typeface="Cambria Math" panose="02040503050406030204" pitchFamily="18" charset="0"/>
                          </a:rPr>
                          <m:t>77.780.00</m:t>
                        </m:r>
                      </m:num>
                      <m:den>
                        <m:r>
                          <a:rPr lang="en-US" sz="1300" b="0" i="1" smtClean="0">
                            <a:latin typeface="Cambria Math" panose="02040503050406030204" pitchFamily="18" charset="0"/>
                            <a:ea typeface="Cambria Math" panose="02040503050406030204" pitchFamily="18" charset="0"/>
                          </a:rPr>
                          <m:t>73.648.00</m:t>
                        </m:r>
                      </m:den>
                    </m:f>
                    <m:r>
                      <a:rPr lang="en-US" sz="1300" b="0" i="0" smtClean="0">
                        <a:latin typeface="Cambria Math" panose="02040503050406030204" pitchFamily="18" charset="0"/>
                        <a:ea typeface="Cambria Math" panose="02040503050406030204" pitchFamily="18" charset="0"/>
                      </a:rPr>
                      <m:t> </m:t>
                    </m:r>
                    <m:r>
                      <m:rPr>
                        <m:sty m:val="p"/>
                      </m:rPr>
                      <a:rPr lang="en-US" sz="1300" b="0" i="0" smtClean="0">
                        <a:latin typeface="Cambria Math" panose="02040503050406030204" pitchFamily="18" charset="0"/>
                        <a:ea typeface="Cambria Math" panose="02040503050406030204" pitchFamily="18" charset="0"/>
                      </a:rPr>
                      <m:t>x</m:t>
                    </m:r>
                    <m:r>
                      <a:rPr lang="en-US" sz="1300" b="0" i="0" smtClean="0">
                        <a:latin typeface="Cambria Math" panose="02040503050406030204" pitchFamily="18" charset="0"/>
                        <a:ea typeface="Cambria Math" panose="02040503050406030204" pitchFamily="18" charset="0"/>
                      </a:rPr>
                      <m:t> 100=105,61</m:t>
                    </m:r>
                  </m:oMath>
                </a14:m>
                <a:endParaRPr lang="en-US" sz="1300" b="0" dirty="0">
                  <a:latin typeface="Quire Sans Light" panose="020B0302040400020003" pitchFamily="34" charset="0"/>
                  <a:ea typeface="Cambria Math" panose="02040503050406030204" pitchFamily="18" charset="0"/>
                </a:endParaRPr>
              </a:p>
              <a:p>
                <a:r>
                  <a:rPr lang="id-ID" sz="1300" dirty="0">
                    <a:latin typeface="Quire Sans Light" panose="020B0302040400020003" pitchFamily="34" charset="0"/>
                    <a:ea typeface="Cambria Math" panose="02040503050406030204" pitchFamily="18" charset="0"/>
                  </a:rPr>
                  <a:t>Dari perhitungan, dapat dilihat bahwa indeks harga naik 5,61 persen pada tahun 2021 dibandingkan tahun 2020. </a:t>
                </a:r>
              </a:p>
            </p:txBody>
          </p:sp>
        </mc:Choice>
        <mc:Fallback xmlns="">
          <p:sp>
            <p:nvSpPr>
              <p:cNvPr id="18" name="TextBox 17">
                <a:extLst>
                  <a:ext uri="{FF2B5EF4-FFF2-40B4-BE49-F238E27FC236}">
                    <a16:creationId xmlns:a16="http://schemas.microsoft.com/office/drawing/2014/main" id="{04AD1D0A-3E13-85A3-7D28-D81F63688D0A}"/>
                  </a:ext>
                </a:extLst>
              </p:cNvPr>
              <p:cNvSpPr txBox="1">
                <a:spLocks noRot="1" noChangeAspect="1" noMove="1" noResize="1" noEditPoints="1" noAdjustHandles="1" noChangeArrowheads="1" noChangeShapeType="1" noTextEdit="1"/>
              </p:cNvSpPr>
              <p:nvPr/>
            </p:nvSpPr>
            <p:spPr>
              <a:xfrm>
                <a:off x="4225721" y="2838344"/>
                <a:ext cx="3927679" cy="1776961"/>
              </a:xfrm>
              <a:prstGeom prst="rect">
                <a:avLst/>
              </a:prstGeom>
              <a:blipFill>
                <a:blip r:embed="rId6"/>
                <a:stretch>
                  <a:fillRect l="-322" t="-709" b="-2128"/>
                </a:stretch>
              </a:blipFill>
            </p:spPr>
            <p:txBody>
              <a:bodyPr/>
              <a:lstStyle/>
              <a:p>
                <a:r>
                  <a:rPr lang="id-ID">
                    <a:noFill/>
                  </a:rPr>
                  <a:t> </a:t>
                </a:r>
              </a:p>
            </p:txBody>
          </p:sp>
        </mc:Fallback>
      </mc:AlternateContent>
      <p:pic>
        <p:nvPicPr>
          <p:cNvPr id="19" name="Picture 18" descr="A picture containing font, text, number, screenshot&#10;&#10;Description automatically generated">
            <a:extLst>
              <a:ext uri="{FF2B5EF4-FFF2-40B4-BE49-F238E27FC236}">
                <a16:creationId xmlns:a16="http://schemas.microsoft.com/office/drawing/2014/main" id="{366E38F0-E209-F4CA-EAEB-E112B4C3CA12}"/>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486400" y="2897705"/>
            <a:ext cx="1155700" cy="546100"/>
          </a:xfrm>
          <a:prstGeom prst="rect">
            <a:avLst/>
          </a:prstGeom>
        </p:spPr>
      </p:pic>
    </p:spTree>
    <p:extLst>
      <p:ext uri="{BB962C8B-B14F-4D97-AF65-F5344CB8AC3E}">
        <p14:creationId xmlns:p14="http://schemas.microsoft.com/office/powerpoint/2010/main" val="33653089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0F20E92-24EB-BE5A-FC9C-D2112A9D17AC}"/>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7AAFE50F-74F0-82F1-F678-8D28ECA7D6D7}"/>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C7848560-D821-BBDE-D501-861096D9CB47}"/>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692C209A-FACB-F9C8-005B-E0AB3A2C0287}"/>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AE20FEA4-9091-D0B8-20C9-E9B48EA6471E}"/>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69B15C5C-18C1-CE5D-68BD-0B21BE33804F}"/>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AB27EE54-FC86-F5C5-5D9D-57F0CF5173AA}"/>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577;p38">
            <a:extLst>
              <a:ext uri="{FF2B5EF4-FFF2-40B4-BE49-F238E27FC236}">
                <a16:creationId xmlns:a16="http://schemas.microsoft.com/office/drawing/2014/main" id="{26BEAD27-9FF3-1AFE-701E-15914EE45EB7}"/>
              </a:ext>
            </a:extLst>
          </p:cNvPr>
          <p:cNvSpPr txBox="1">
            <a:spLocks/>
          </p:cNvSpPr>
          <p:nvPr/>
        </p:nvSpPr>
        <p:spPr>
          <a:xfrm>
            <a:off x="4482" y="-189610"/>
            <a:ext cx="1289400" cy="841800"/>
          </a:xfrm>
          <a:prstGeom prst="rect">
            <a:avLst/>
          </a:prstGeom>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en" sz="2400" b="1" dirty="0">
                <a:solidFill>
                  <a:srgbClr val="945200"/>
                </a:solidFill>
                <a:latin typeface="DM Sans" pitchFamily="2" charset="77"/>
              </a:rPr>
              <a:t>03</a:t>
            </a:r>
          </a:p>
        </p:txBody>
      </p:sp>
      <p:cxnSp>
        <p:nvCxnSpPr>
          <p:cNvPr id="10" name="Google Shape;579;p38">
            <a:extLst>
              <a:ext uri="{FF2B5EF4-FFF2-40B4-BE49-F238E27FC236}">
                <a16:creationId xmlns:a16="http://schemas.microsoft.com/office/drawing/2014/main" id="{72D9DC78-4D34-9C55-B5A2-392FCFD1F145}"/>
              </a:ext>
            </a:extLst>
          </p:cNvPr>
          <p:cNvCxnSpPr>
            <a:cxnSpLocks/>
          </p:cNvCxnSpPr>
          <p:nvPr/>
        </p:nvCxnSpPr>
        <p:spPr>
          <a:xfrm>
            <a:off x="242426" y="400567"/>
            <a:ext cx="813513" cy="0"/>
          </a:xfrm>
          <a:prstGeom prst="straightConnector1">
            <a:avLst/>
          </a:prstGeom>
          <a:noFill/>
          <a:ln w="9525" cap="rnd" cmpd="sng">
            <a:solidFill>
              <a:schemeClr val="bg2">
                <a:lumMod val="10000"/>
              </a:schemeClr>
            </a:solidFill>
            <a:prstDash val="solid"/>
            <a:round/>
            <a:headEnd type="none" w="med" len="med"/>
            <a:tailEnd type="none" w="med" len="med"/>
          </a:ln>
        </p:spPr>
      </p:cxnSp>
      <p:sp>
        <p:nvSpPr>
          <p:cNvPr id="11" name="TextBox 10">
            <a:extLst>
              <a:ext uri="{FF2B5EF4-FFF2-40B4-BE49-F238E27FC236}">
                <a16:creationId xmlns:a16="http://schemas.microsoft.com/office/drawing/2014/main" id="{A8BFB287-9372-6FBB-8DDC-52129C47994C}"/>
              </a:ext>
            </a:extLst>
          </p:cNvPr>
          <p:cNvSpPr txBox="1"/>
          <p:nvPr/>
        </p:nvSpPr>
        <p:spPr>
          <a:xfrm>
            <a:off x="1064904" y="231290"/>
            <a:ext cx="4832685" cy="338554"/>
          </a:xfrm>
          <a:prstGeom prst="rect">
            <a:avLst/>
          </a:prstGeom>
          <a:noFill/>
        </p:spPr>
        <p:txBody>
          <a:bodyPr wrap="square" rtlCol="0">
            <a:spAutoFit/>
          </a:bodyPr>
          <a:lstStyle/>
          <a:p>
            <a:r>
              <a:rPr lang="id-ID" sz="1600" b="1" dirty="0">
                <a:solidFill>
                  <a:srgbClr val="945200"/>
                </a:solidFill>
                <a:latin typeface="DM Sans" pitchFamily="2" charset="77"/>
              </a:rPr>
              <a:t>Metode Perhitungan Indeks Harga </a:t>
            </a:r>
          </a:p>
        </p:txBody>
      </p:sp>
      <p:sp>
        <p:nvSpPr>
          <p:cNvPr id="12" name="TextBox 11">
            <a:extLst>
              <a:ext uri="{FF2B5EF4-FFF2-40B4-BE49-F238E27FC236}">
                <a16:creationId xmlns:a16="http://schemas.microsoft.com/office/drawing/2014/main" id="{F695EF94-FE5F-B83D-8964-588E3C391E3B}"/>
              </a:ext>
            </a:extLst>
          </p:cNvPr>
          <p:cNvSpPr txBox="1"/>
          <p:nvPr/>
        </p:nvSpPr>
        <p:spPr>
          <a:xfrm>
            <a:off x="242426" y="558622"/>
            <a:ext cx="4253374" cy="492443"/>
          </a:xfrm>
          <a:prstGeom prst="rect">
            <a:avLst/>
          </a:prstGeom>
          <a:noFill/>
        </p:spPr>
        <p:txBody>
          <a:bodyPr wrap="square" rtlCol="0">
            <a:spAutoFit/>
          </a:bodyPr>
          <a:lstStyle/>
          <a:p>
            <a:pPr marL="342900" indent="-342900" algn="just">
              <a:buFont typeface="+mj-lt"/>
              <a:buAutoNum type="alphaLcPeriod" startAt="2"/>
            </a:pPr>
            <a:r>
              <a:rPr lang="id-ID" sz="1300" b="1" dirty="0">
                <a:latin typeface="Quire Sans Light" panose="020B0302040400020003" pitchFamily="34" charset="0"/>
              </a:rPr>
              <a:t>Metode Indeks Harga Agregatif Tertimbang</a:t>
            </a:r>
          </a:p>
          <a:p>
            <a:pPr marL="342900" indent="-342900" algn="just">
              <a:buFont typeface="+mj-lt"/>
              <a:buAutoNum type="arabicParenR"/>
            </a:pPr>
            <a:r>
              <a:rPr lang="id-ID" sz="1300" b="1" dirty="0">
                <a:latin typeface="Quire Sans Light" panose="020B0302040400020003" pitchFamily="34" charset="0"/>
              </a:rPr>
              <a:t>Metode perhitungan indeks harga </a:t>
            </a:r>
            <a:r>
              <a:rPr lang="id-ID" sz="1300" b="1" dirty="0" err="1">
                <a:latin typeface="Quire Sans Light" panose="020B0302040400020003" pitchFamily="34" charset="0"/>
              </a:rPr>
              <a:t>Laspeyres</a:t>
            </a:r>
            <a:endParaRPr lang="id-ID" sz="1300" b="1" dirty="0">
              <a:latin typeface="Quire Sans Light" panose="020B0302040400020003" pitchFamily="34" charset="0"/>
            </a:endParaRPr>
          </a:p>
        </p:txBody>
      </p:sp>
      <p:sp>
        <p:nvSpPr>
          <p:cNvPr id="13" name="TextBox 12">
            <a:extLst>
              <a:ext uri="{FF2B5EF4-FFF2-40B4-BE49-F238E27FC236}">
                <a16:creationId xmlns:a16="http://schemas.microsoft.com/office/drawing/2014/main" id="{C84D836C-21BB-2B1D-6556-1A66B5C2D9A7}"/>
              </a:ext>
            </a:extLst>
          </p:cNvPr>
          <p:cNvSpPr txBox="1"/>
          <p:nvPr/>
        </p:nvSpPr>
        <p:spPr>
          <a:xfrm>
            <a:off x="615754" y="1019984"/>
            <a:ext cx="8051065" cy="692497"/>
          </a:xfrm>
          <a:prstGeom prst="rect">
            <a:avLst/>
          </a:prstGeom>
          <a:noFill/>
        </p:spPr>
        <p:txBody>
          <a:bodyPr wrap="square" rtlCol="0">
            <a:spAutoFit/>
          </a:bodyPr>
          <a:lstStyle/>
          <a:p>
            <a:pPr algn="just"/>
            <a:r>
              <a:rPr lang="id-ID" sz="1300" dirty="0">
                <a:latin typeface="Quire Sans Light" panose="020B0302040400020003" pitchFamily="34" charset="0"/>
              </a:rPr>
              <a:t>Metode </a:t>
            </a:r>
            <a:r>
              <a:rPr lang="id-ID" sz="1300" dirty="0" err="1">
                <a:latin typeface="Quire Sans Light" panose="020B0302040400020003" pitchFamily="34" charset="0"/>
              </a:rPr>
              <a:t>Laspeyres</a:t>
            </a:r>
            <a:r>
              <a:rPr lang="id-ID" sz="1300" dirty="0">
                <a:latin typeface="Quire Sans Light" panose="020B0302040400020003" pitchFamily="34" charset="0"/>
              </a:rPr>
              <a:t> merupakan perhitungan angka indeks tertimbang dengan faktor penimbang jumlah pada tahun dasar (Q</a:t>
            </a:r>
            <a:r>
              <a:rPr lang="id-ID" sz="1300" baseline="-25000" dirty="0">
                <a:latin typeface="Quire Sans Light" panose="020B0302040400020003" pitchFamily="34" charset="0"/>
              </a:rPr>
              <a:t>0</a:t>
            </a:r>
            <a:r>
              <a:rPr lang="id-ID" sz="1300" dirty="0">
                <a:latin typeface="Quire Sans Light" panose="020B0302040400020003" pitchFamily="34" charset="0"/>
              </a:rPr>
              <a:t>).</a:t>
            </a:r>
          </a:p>
          <a:p>
            <a:pPr algn="just"/>
            <a:r>
              <a:rPr lang="id-ID" sz="1300" dirty="0">
                <a:latin typeface="Quire Sans Light" panose="020B0302040400020003" pitchFamily="34" charset="0"/>
              </a:rPr>
              <a:t>Rumus metode </a:t>
            </a:r>
            <a:r>
              <a:rPr lang="id-ID" sz="1300" dirty="0" err="1">
                <a:latin typeface="Quire Sans Light" panose="020B0302040400020003" pitchFamily="34" charset="0"/>
              </a:rPr>
              <a:t>Laspeyres</a:t>
            </a:r>
            <a:r>
              <a:rPr lang="id-ID" sz="1300" dirty="0">
                <a:latin typeface="Quire Sans Light" panose="020B0302040400020003" pitchFamily="34" charset="0"/>
              </a:rPr>
              <a:t>:</a:t>
            </a:r>
          </a:p>
        </p:txBody>
      </p:sp>
      <p:pic>
        <p:nvPicPr>
          <p:cNvPr id="15" name="Picture 14" descr="A picture containing font, screenshot, text, diagram&#10;&#10;Description automatically generated">
            <a:extLst>
              <a:ext uri="{FF2B5EF4-FFF2-40B4-BE49-F238E27FC236}">
                <a16:creationId xmlns:a16="http://schemas.microsoft.com/office/drawing/2014/main" id="{966EA23B-477D-6629-B6BB-DF40FC89F02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596568" y="1404781"/>
            <a:ext cx="1405087" cy="615399"/>
          </a:xfrm>
          <a:prstGeom prst="rect">
            <a:avLst/>
          </a:prstGeom>
        </p:spPr>
      </p:pic>
      <p:graphicFrame>
        <p:nvGraphicFramePr>
          <p:cNvPr id="21" name="Table 20">
            <a:extLst>
              <a:ext uri="{FF2B5EF4-FFF2-40B4-BE49-F238E27FC236}">
                <a16:creationId xmlns:a16="http://schemas.microsoft.com/office/drawing/2014/main" id="{5DEF1EEB-1A18-DF01-2EA8-675FBD52EA3C}"/>
              </a:ext>
            </a:extLst>
          </p:cNvPr>
          <p:cNvGraphicFramePr>
            <a:graphicFrameLocks noGrp="1"/>
          </p:cNvGraphicFramePr>
          <p:nvPr>
            <p:extLst>
              <p:ext uri="{D42A27DB-BD31-4B8C-83A1-F6EECF244321}">
                <p14:modId xmlns:p14="http://schemas.microsoft.com/office/powerpoint/2010/main" val="1756173099"/>
              </p:ext>
            </p:extLst>
          </p:nvPr>
        </p:nvGraphicFramePr>
        <p:xfrm>
          <a:off x="685800" y="2066197"/>
          <a:ext cx="7010400" cy="1509625"/>
        </p:xfrm>
        <a:graphic>
          <a:graphicData uri="http://schemas.openxmlformats.org/drawingml/2006/table">
            <a:tbl>
              <a:tblPr firstRow="1" firstCol="1" bandRow="1">
                <a:tableStyleId>{5C22544A-7EE6-4342-B048-85BDC9FD1C3A}</a:tableStyleId>
              </a:tblPr>
              <a:tblGrid>
                <a:gridCol w="1053735">
                  <a:extLst>
                    <a:ext uri="{9D8B030D-6E8A-4147-A177-3AD203B41FA5}">
                      <a16:colId xmlns:a16="http://schemas.microsoft.com/office/drawing/2014/main" val="2497308573"/>
                    </a:ext>
                  </a:extLst>
                </a:gridCol>
                <a:gridCol w="880650">
                  <a:extLst>
                    <a:ext uri="{9D8B030D-6E8A-4147-A177-3AD203B41FA5}">
                      <a16:colId xmlns:a16="http://schemas.microsoft.com/office/drawing/2014/main" val="2576680284"/>
                    </a:ext>
                  </a:extLst>
                </a:gridCol>
                <a:gridCol w="1100551">
                  <a:extLst>
                    <a:ext uri="{9D8B030D-6E8A-4147-A177-3AD203B41FA5}">
                      <a16:colId xmlns:a16="http://schemas.microsoft.com/office/drawing/2014/main" val="2671724778"/>
                    </a:ext>
                  </a:extLst>
                </a:gridCol>
                <a:gridCol w="1085781">
                  <a:extLst>
                    <a:ext uri="{9D8B030D-6E8A-4147-A177-3AD203B41FA5}">
                      <a16:colId xmlns:a16="http://schemas.microsoft.com/office/drawing/2014/main" val="2530490078"/>
                    </a:ext>
                  </a:extLst>
                </a:gridCol>
                <a:gridCol w="1441883">
                  <a:extLst>
                    <a:ext uri="{9D8B030D-6E8A-4147-A177-3AD203B41FA5}">
                      <a16:colId xmlns:a16="http://schemas.microsoft.com/office/drawing/2014/main" val="4008537716"/>
                    </a:ext>
                  </a:extLst>
                </a:gridCol>
                <a:gridCol w="1447800">
                  <a:extLst>
                    <a:ext uri="{9D8B030D-6E8A-4147-A177-3AD203B41FA5}">
                      <a16:colId xmlns:a16="http://schemas.microsoft.com/office/drawing/2014/main" val="1884859179"/>
                    </a:ext>
                  </a:extLst>
                </a:gridCol>
              </a:tblGrid>
              <a:tr h="433299">
                <a:tc>
                  <a:txBody>
                    <a:bodyPr/>
                    <a:lstStyle/>
                    <a:p>
                      <a:pPr marL="457200" algn="l">
                        <a:lnSpc>
                          <a:spcPct val="107000"/>
                        </a:lnSpc>
                      </a:pPr>
                      <a:r>
                        <a:rPr lang="en-ID" sz="1100" dirty="0" err="1">
                          <a:effectLst/>
                        </a:rPr>
                        <a:t>Jenis</a:t>
                      </a:r>
                      <a:r>
                        <a:rPr lang="en-ID" sz="1100" dirty="0">
                          <a:effectLst/>
                        </a:rPr>
                        <a:t> </a:t>
                      </a:r>
                      <a:r>
                        <a:rPr lang="en-ID" sz="1100" dirty="0" err="1">
                          <a:effectLst/>
                        </a:rPr>
                        <a:t>Buah</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2184" marR="62184" marT="0" marB="0"/>
                </a:tc>
                <a:tc>
                  <a:txBody>
                    <a:bodyPr/>
                    <a:lstStyle/>
                    <a:p>
                      <a:pPr marL="457200" algn="l">
                        <a:lnSpc>
                          <a:spcPct val="107000"/>
                        </a:lnSpc>
                      </a:pPr>
                      <a:r>
                        <a:rPr lang="en-ID" sz="1100" dirty="0">
                          <a:effectLst/>
                        </a:rPr>
                        <a:t>2020</a:t>
                      </a:r>
                      <a:endParaRPr lang="en-US" sz="1100" dirty="0">
                        <a:effectLst/>
                      </a:endParaRPr>
                    </a:p>
                    <a:p>
                      <a:pPr marL="457200" algn="l">
                        <a:lnSpc>
                          <a:spcPct val="107000"/>
                        </a:lnSpc>
                      </a:pPr>
                      <a:r>
                        <a:rPr lang="en-ID" sz="1100" dirty="0">
                          <a:effectLst/>
                        </a:rPr>
                        <a:t>P</a:t>
                      </a:r>
                      <a:r>
                        <a:rPr lang="en-ID" sz="1100" baseline="-25000" dirty="0">
                          <a:effectLst/>
                        </a:rPr>
                        <a:t>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2184" marR="62184" marT="0" marB="0"/>
                </a:tc>
                <a:tc>
                  <a:txBody>
                    <a:bodyPr/>
                    <a:lstStyle/>
                    <a:p>
                      <a:pPr marL="457200" algn="l">
                        <a:lnSpc>
                          <a:spcPct val="107000"/>
                        </a:lnSpc>
                      </a:pPr>
                      <a:r>
                        <a:rPr lang="en-ID" sz="1100" dirty="0">
                          <a:effectLst/>
                        </a:rPr>
                        <a:t>2021</a:t>
                      </a:r>
                      <a:endParaRPr lang="en-US" sz="1100" dirty="0">
                        <a:effectLst/>
                      </a:endParaRPr>
                    </a:p>
                    <a:p>
                      <a:pPr marL="457200" algn="l">
                        <a:lnSpc>
                          <a:spcPct val="107000"/>
                        </a:lnSpc>
                      </a:pPr>
                      <a:r>
                        <a:rPr lang="en-ID" sz="1100" dirty="0" err="1">
                          <a:effectLst/>
                        </a:rPr>
                        <a:t>P</a:t>
                      </a:r>
                      <a:r>
                        <a:rPr lang="en-ID" sz="1100" baseline="-25000" dirty="0" err="1">
                          <a:effectLst/>
                        </a:rPr>
                        <a:t>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2184" marR="62184" marT="0" marB="0"/>
                </a:tc>
                <a:tc>
                  <a:txBody>
                    <a:bodyPr/>
                    <a:lstStyle/>
                    <a:p>
                      <a:pPr marL="457200" algn="l">
                        <a:lnSpc>
                          <a:spcPct val="107000"/>
                        </a:lnSpc>
                      </a:pPr>
                      <a:r>
                        <a:rPr lang="en-ID" sz="1100" dirty="0">
                          <a:effectLst/>
                        </a:rPr>
                        <a:t>2020</a:t>
                      </a:r>
                      <a:endParaRPr lang="en-US" sz="1100" dirty="0">
                        <a:effectLst/>
                      </a:endParaRPr>
                    </a:p>
                    <a:p>
                      <a:pPr marL="457200" algn="l">
                        <a:lnSpc>
                          <a:spcPct val="107000"/>
                        </a:lnSpc>
                      </a:pPr>
                      <a:r>
                        <a:rPr lang="en-ID" sz="1100" dirty="0">
                          <a:effectLst/>
                        </a:rPr>
                        <a:t>Q</a:t>
                      </a:r>
                      <a:r>
                        <a:rPr lang="en-ID" sz="1100" baseline="-25000" dirty="0">
                          <a:effectLst/>
                        </a:rPr>
                        <a:t>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2184" marR="62184" marT="0" marB="0"/>
                </a:tc>
                <a:tc>
                  <a:txBody>
                    <a:bodyPr/>
                    <a:lstStyle/>
                    <a:p>
                      <a:pPr marL="457200" algn="l">
                        <a:lnSpc>
                          <a:spcPct val="107000"/>
                        </a:lnSpc>
                      </a:pPr>
                      <a:r>
                        <a:rPr lang="en-ID" sz="1100" dirty="0" err="1">
                          <a:effectLst/>
                        </a:rPr>
                        <a:t>P</a:t>
                      </a:r>
                      <a:r>
                        <a:rPr lang="en-ID" sz="1100" baseline="-25000" dirty="0" err="1">
                          <a:effectLst/>
                        </a:rPr>
                        <a:t>n</a:t>
                      </a:r>
                      <a:r>
                        <a:rPr lang="en-ID" sz="1100" dirty="0">
                          <a:effectLst/>
                        </a:rPr>
                        <a:t> Q</a:t>
                      </a:r>
                      <a:r>
                        <a:rPr lang="en-ID" sz="1100" baseline="-25000" dirty="0">
                          <a:effectLst/>
                        </a:rPr>
                        <a:t>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2184" marR="62184" marT="0" marB="0"/>
                </a:tc>
                <a:tc>
                  <a:txBody>
                    <a:bodyPr/>
                    <a:lstStyle/>
                    <a:p>
                      <a:pPr marL="457200" algn="l">
                        <a:lnSpc>
                          <a:spcPct val="107000"/>
                        </a:lnSpc>
                        <a:spcAft>
                          <a:spcPts val="800"/>
                        </a:spcAft>
                      </a:pPr>
                      <a:r>
                        <a:rPr lang="en-ID" sz="1100" dirty="0">
                          <a:effectLst/>
                        </a:rPr>
                        <a:t>P</a:t>
                      </a:r>
                      <a:r>
                        <a:rPr lang="en-ID" sz="1100" baseline="-25000" dirty="0">
                          <a:effectLst/>
                        </a:rPr>
                        <a:t>0</a:t>
                      </a:r>
                      <a:r>
                        <a:rPr lang="en-ID" sz="1100" dirty="0">
                          <a:effectLst/>
                        </a:rPr>
                        <a:t> Q</a:t>
                      </a:r>
                      <a:r>
                        <a:rPr lang="en-ID" sz="1100" baseline="-25000" dirty="0">
                          <a:effectLst/>
                        </a:rPr>
                        <a:t>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2184" marR="62184" marT="0" marB="0"/>
                </a:tc>
                <a:extLst>
                  <a:ext uri="{0D108BD9-81ED-4DB2-BD59-A6C34878D82A}">
                    <a16:rowId xmlns:a16="http://schemas.microsoft.com/office/drawing/2014/main" val="1894883871"/>
                  </a:ext>
                </a:extLst>
              </a:tr>
              <a:tr h="797776">
                <a:tc>
                  <a:txBody>
                    <a:bodyPr/>
                    <a:lstStyle/>
                    <a:p>
                      <a:pPr marL="38100">
                        <a:lnSpc>
                          <a:spcPct val="107000"/>
                        </a:lnSpc>
                      </a:pPr>
                      <a:r>
                        <a:rPr lang="en-ID" sz="1100">
                          <a:effectLst/>
                        </a:rPr>
                        <a:t>Pisang</a:t>
                      </a:r>
                      <a:endParaRPr lang="en-US" sz="1100">
                        <a:effectLst/>
                      </a:endParaRPr>
                    </a:p>
                    <a:p>
                      <a:pPr marL="38100">
                        <a:lnSpc>
                          <a:spcPct val="107000"/>
                        </a:lnSpc>
                      </a:pPr>
                      <a:r>
                        <a:rPr lang="en-ID" sz="1100">
                          <a:effectLst/>
                        </a:rPr>
                        <a:t>Melon</a:t>
                      </a:r>
                      <a:endParaRPr lang="en-US" sz="1100">
                        <a:effectLst/>
                      </a:endParaRPr>
                    </a:p>
                    <a:p>
                      <a:pPr marL="38100">
                        <a:lnSpc>
                          <a:spcPct val="107000"/>
                        </a:lnSpc>
                      </a:pPr>
                      <a:r>
                        <a:rPr lang="en-ID" sz="1100">
                          <a:effectLst/>
                        </a:rPr>
                        <a:t>Nanas</a:t>
                      </a:r>
                      <a:endParaRPr lang="en-US" sz="1100">
                        <a:effectLst/>
                      </a:endParaRPr>
                    </a:p>
                    <a:p>
                      <a:pPr marL="38100">
                        <a:lnSpc>
                          <a:spcPct val="107000"/>
                        </a:lnSpc>
                      </a:pPr>
                      <a:r>
                        <a:rPr lang="en-ID" sz="1100">
                          <a:effectLst/>
                        </a:rPr>
                        <a:t>Pepaya</a:t>
                      </a:r>
                      <a:endParaRPr lang="en-US" sz="1100">
                        <a:effectLst/>
                      </a:endParaRPr>
                    </a:p>
                    <a:p>
                      <a:pPr marL="38100">
                        <a:lnSpc>
                          <a:spcPct val="107000"/>
                        </a:lnSpc>
                      </a:pPr>
                      <a:r>
                        <a:rPr lang="en-ID" sz="1100">
                          <a:effectLst/>
                        </a:rPr>
                        <a:t>Jeruk</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2184" marR="62184" marT="0" marB="0"/>
                </a:tc>
                <a:tc>
                  <a:txBody>
                    <a:bodyPr/>
                    <a:lstStyle/>
                    <a:p>
                      <a:pPr marL="95885" algn="r">
                        <a:lnSpc>
                          <a:spcPct val="107000"/>
                        </a:lnSpc>
                      </a:pPr>
                      <a:r>
                        <a:rPr lang="en-ID" sz="1100" dirty="0">
                          <a:effectLst/>
                        </a:rPr>
                        <a:t>8.600,00</a:t>
                      </a:r>
                      <a:endParaRPr lang="en-US" sz="1100" dirty="0">
                        <a:effectLst/>
                      </a:endParaRPr>
                    </a:p>
                    <a:p>
                      <a:pPr marL="95885" algn="r">
                        <a:lnSpc>
                          <a:spcPct val="107000"/>
                        </a:lnSpc>
                      </a:pPr>
                      <a:r>
                        <a:rPr lang="en-ID" sz="1100" dirty="0">
                          <a:effectLst/>
                        </a:rPr>
                        <a:t>6.000,00</a:t>
                      </a:r>
                      <a:endParaRPr lang="en-US" sz="1100" dirty="0">
                        <a:effectLst/>
                      </a:endParaRPr>
                    </a:p>
                    <a:p>
                      <a:pPr marL="95885" algn="r">
                        <a:lnSpc>
                          <a:spcPct val="107000"/>
                        </a:lnSpc>
                      </a:pPr>
                      <a:r>
                        <a:rPr lang="en-ID" sz="1100" dirty="0">
                          <a:effectLst/>
                        </a:rPr>
                        <a:t>2.200,00</a:t>
                      </a:r>
                      <a:endParaRPr lang="en-US" sz="1100" dirty="0">
                        <a:effectLst/>
                      </a:endParaRPr>
                    </a:p>
                    <a:p>
                      <a:pPr marL="95885" algn="r">
                        <a:lnSpc>
                          <a:spcPct val="107000"/>
                        </a:lnSpc>
                      </a:pPr>
                      <a:r>
                        <a:rPr lang="en-ID" sz="1100" dirty="0">
                          <a:effectLst/>
                        </a:rPr>
                        <a:t>2.500,00</a:t>
                      </a:r>
                      <a:endParaRPr lang="en-US" sz="1100" dirty="0">
                        <a:effectLst/>
                      </a:endParaRPr>
                    </a:p>
                    <a:p>
                      <a:pPr marL="95885" algn="r">
                        <a:lnSpc>
                          <a:spcPct val="107000"/>
                        </a:lnSpc>
                      </a:pPr>
                      <a:r>
                        <a:rPr lang="en-ID" sz="1100" dirty="0">
                          <a:effectLst/>
                        </a:rPr>
                        <a:t>7.700,00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2184" marR="62184" marT="0" marB="0"/>
                </a:tc>
                <a:tc>
                  <a:txBody>
                    <a:bodyPr/>
                    <a:lstStyle/>
                    <a:p>
                      <a:pPr marL="457200" algn="r">
                        <a:lnSpc>
                          <a:spcPct val="107000"/>
                        </a:lnSpc>
                      </a:pPr>
                      <a:r>
                        <a:rPr lang="en-ID" sz="1100">
                          <a:effectLst/>
                        </a:rPr>
                        <a:t>9.000,00</a:t>
                      </a:r>
                      <a:endParaRPr lang="en-US" sz="1100">
                        <a:effectLst/>
                      </a:endParaRPr>
                    </a:p>
                    <a:p>
                      <a:pPr marL="457200" algn="r">
                        <a:lnSpc>
                          <a:spcPct val="107000"/>
                        </a:lnSpc>
                      </a:pPr>
                      <a:r>
                        <a:rPr lang="en-ID" sz="1100">
                          <a:effectLst/>
                        </a:rPr>
                        <a:t>6.200,00</a:t>
                      </a:r>
                      <a:endParaRPr lang="en-US" sz="1100">
                        <a:effectLst/>
                      </a:endParaRPr>
                    </a:p>
                    <a:p>
                      <a:pPr marL="457200" algn="r">
                        <a:lnSpc>
                          <a:spcPct val="107000"/>
                        </a:lnSpc>
                      </a:pPr>
                      <a:r>
                        <a:rPr lang="en-ID" sz="1100">
                          <a:effectLst/>
                        </a:rPr>
                        <a:t>2.500,00</a:t>
                      </a:r>
                      <a:endParaRPr lang="en-US" sz="1100">
                        <a:effectLst/>
                      </a:endParaRPr>
                    </a:p>
                    <a:p>
                      <a:pPr marL="457200" algn="r">
                        <a:lnSpc>
                          <a:spcPct val="107000"/>
                        </a:lnSpc>
                      </a:pPr>
                      <a:r>
                        <a:rPr lang="en-ID" sz="1100">
                          <a:effectLst/>
                        </a:rPr>
                        <a:t>3.000,00</a:t>
                      </a:r>
                      <a:endParaRPr lang="en-US" sz="1100">
                        <a:effectLst/>
                      </a:endParaRPr>
                    </a:p>
                    <a:p>
                      <a:pPr marL="457200" algn="r">
                        <a:lnSpc>
                          <a:spcPct val="107000"/>
                        </a:lnSpc>
                      </a:pPr>
                      <a:r>
                        <a:rPr lang="en-ID" sz="1100">
                          <a:effectLst/>
                        </a:rPr>
                        <a:t>8.000,00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2184" marR="62184" marT="0" marB="0"/>
                </a:tc>
                <a:tc>
                  <a:txBody>
                    <a:bodyPr/>
                    <a:lstStyle/>
                    <a:p>
                      <a:pPr marL="48260" algn="ctr">
                        <a:lnSpc>
                          <a:spcPct val="107000"/>
                        </a:lnSpc>
                      </a:pPr>
                      <a:r>
                        <a:rPr lang="en-ID" sz="1100">
                          <a:effectLst/>
                        </a:rPr>
                        <a:t>670</a:t>
                      </a:r>
                      <a:endParaRPr lang="en-US" sz="1100">
                        <a:effectLst/>
                      </a:endParaRPr>
                    </a:p>
                    <a:p>
                      <a:pPr marL="48260" algn="ctr">
                        <a:lnSpc>
                          <a:spcPct val="107000"/>
                        </a:lnSpc>
                      </a:pPr>
                      <a:r>
                        <a:rPr lang="en-ID" sz="1100">
                          <a:effectLst/>
                        </a:rPr>
                        <a:t>550</a:t>
                      </a:r>
                      <a:endParaRPr lang="en-US" sz="1100">
                        <a:effectLst/>
                      </a:endParaRPr>
                    </a:p>
                    <a:p>
                      <a:pPr marL="48260" algn="ctr">
                        <a:lnSpc>
                          <a:spcPct val="107000"/>
                        </a:lnSpc>
                      </a:pPr>
                      <a:r>
                        <a:rPr lang="en-ID" sz="1100">
                          <a:effectLst/>
                        </a:rPr>
                        <a:t>400</a:t>
                      </a:r>
                      <a:endParaRPr lang="en-US" sz="1100">
                        <a:effectLst/>
                      </a:endParaRPr>
                    </a:p>
                    <a:p>
                      <a:pPr marL="48260" algn="ctr">
                        <a:lnSpc>
                          <a:spcPct val="107000"/>
                        </a:lnSpc>
                      </a:pPr>
                      <a:r>
                        <a:rPr lang="en-ID" sz="1100">
                          <a:effectLst/>
                        </a:rPr>
                        <a:t>200</a:t>
                      </a:r>
                      <a:endParaRPr lang="en-US" sz="1100">
                        <a:effectLst/>
                      </a:endParaRPr>
                    </a:p>
                    <a:p>
                      <a:pPr marL="48260" algn="ctr">
                        <a:lnSpc>
                          <a:spcPct val="107000"/>
                        </a:lnSpc>
                      </a:pPr>
                      <a:r>
                        <a:rPr lang="en-ID" sz="1100">
                          <a:effectLst/>
                        </a:rPr>
                        <a:t>250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2184" marR="62184" marT="0" marB="0"/>
                </a:tc>
                <a:tc>
                  <a:txBody>
                    <a:bodyPr/>
                    <a:lstStyle/>
                    <a:p>
                      <a:pPr marL="457200" algn="r">
                        <a:lnSpc>
                          <a:spcPct val="107000"/>
                        </a:lnSpc>
                      </a:pPr>
                      <a:r>
                        <a:rPr lang="en-ID" sz="1100">
                          <a:effectLst/>
                        </a:rPr>
                        <a:t>6.030.000,00</a:t>
                      </a:r>
                      <a:endParaRPr lang="en-US" sz="1100">
                        <a:effectLst/>
                      </a:endParaRPr>
                    </a:p>
                    <a:p>
                      <a:pPr marL="457200" algn="r">
                        <a:lnSpc>
                          <a:spcPct val="107000"/>
                        </a:lnSpc>
                      </a:pPr>
                      <a:r>
                        <a:rPr lang="en-ID" sz="1100">
                          <a:effectLst/>
                        </a:rPr>
                        <a:t>3.410.000,00</a:t>
                      </a:r>
                      <a:endParaRPr lang="en-US" sz="1100">
                        <a:effectLst/>
                      </a:endParaRPr>
                    </a:p>
                    <a:p>
                      <a:pPr marL="457200" algn="r">
                        <a:lnSpc>
                          <a:spcPct val="107000"/>
                        </a:lnSpc>
                      </a:pPr>
                      <a:r>
                        <a:rPr lang="en-ID" sz="1100">
                          <a:effectLst/>
                        </a:rPr>
                        <a:t>1.000.000,00</a:t>
                      </a:r>
                      <a:endParaRPr lang="en-US" sz="1100">
                        <a:effectLst/>
                      </a:endParaRPr>
                    </a:p>
                    <a:p>
                      <a:pPr marL="457200" algn="r">
                        <a:lnSpc>
                          <a:spcPct val="107000"/>
                        </a:lnSpc>
                      </a:pPr>
                      <a:r>
                        <a:rPr lang="en-ID" sz="1100">
                          <a:effectLst/>
                        </a:rPr>
                        <a:t>600.000,00</a:t>
                      </a:r>
                      <a:endParaRPr lang="en-US" sz="1100">
                        <a:effectLst/>
                      </a:endParaRPr>
                    </a:p>
                    <a:p>
                      <a:pPr marL="457200" algn="r">
                        <a:lnSpc>
                          <a:spcPct val="107000"/>
                        </a:lnSpc>
                      </a:pPr>
                      <a:r>
                        <a:rPr lang="en-ID" sz="1100">
                          <a:effectLst/>
                        </a:rPr>
                        <a:t>2.000.000,00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2184" marR="62184" marT="0" marB="0"/>
                </a:tc>
                <a:tc>
                  <a:txBody>
                    <a:bodyPr/>
                    <a:lstStyle/>
                    <a:p>
                      <a:pPr marL="457200" algn="r">
                        <a:lnSpc>
                          <a:spcPct val="107000"/>
                        </a:lnSpc>
                      </a:pPr>
                      <a:r>
                        <a:rPr lang="en-ID" sz="1100">
                          <a:effectLst/>
                        </a:rPr>
                        <a:t>5.762.000,00</a:t>
                      </a:r>
                      <a:endParaRPr lang="en-US" sz="1100">
                        <a:effectLst/>
                      </a:endParaRPr>
                    </a:p>
                    <a:p>
                      <a:pPr marL="457200" algn="r">
                        <a:lnSpc>
                          <a:spcPct val="107000"/>
                        </a:lnSpc>
                      </a:pPr>
                      <a:r>
                        <a:rPr lang="en-ID" sz="1100">
                          <a:effectLst/>
                        </a:rPr>
                        <a:t>3.300.000,00</a:t>
                      </a:r>
                      <a:endParaRPr lang="en-US" sz="1100">
                        <a:effectLst/>
                      </a:endParaRPr>
                    </a:p>
                    <a:p>
                      <a:pPr marL="457200" algn="r">
                        <a:lnSpc>
                          <a:spcPct val="107000"/>
                        </a:lnSpc>
                      </a:pPr>
                      <a:r>
                        <a:rPr lang="en-ID" sz="1100">
                          <a:effectLst/>
                        </a:rPr>
                        <a:t>880.000,00</a:t>
                      </a:r>
                      <a:endParaRPr lang="en-US" sz="1100">
                        <a:effectLst/>
                      </a:endParaRPr>
                    </a:p>
                    <a:p>
                      <a:pPr marL="457200" algn="r">
                        <a:lnSpc>
                          <a:spcPct val="107000"/>
                        </a:lnSpc>
                      </a:pPr>
                      <a:r>
                        <a:rPr lang="en-ID" sz="1100">
                          <a:effectLst/>
                        </a:rPr>
                        <a:t>500.000,00</a:t>
                      </a:r>
                      <a:endParaRPr lang="en-US" sz="1100">
                        <a:effectLst/>
                      </a:endParaRPr>
                    </a:p>
                    <a:p>
                      <a:pPr marL="457200" algn="r">
                        <a:lnSpc>
                          <a:spcPct val="107000"/>
                        </a:lnSpc>
                        <a:spcAft>
                          <a:spcPts val="800"/>
                        </a:spcAft>
                      </a:pPr>
                      <a:r>
                        <a:rPr lang="en-ID" sz="1100">
                          <a:effectLst/>
                        </a:rPr>
                        <a:t>1.925.000,00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2184" marR="62184" marT="0" marB="0"/>
                </a:tc>
                <a:extLst>
                  <a:ext uri="{0D108BD9-81ED-4DB2-BD59-A6C34878D82A}">
                    <a16:rowId xmlns:a16="http://schemas.microsoft.com/office/drawing/2014/main" val="3035895849"/>
                  </a:ext>
                </a:extLst>
              </a:tr>
              <a:tr h="153838">
                <a:tc gridSpan="4">
                  <a:txBody>
                    <a:bodyPr/>
                    <a:lstStyle/>
                    <a:p>
                      <a:pPr marL="457200" algn="r">
                        <a:lnSpc>
                          <a:spcPct val="107000"/>
                        </a:lnSpc>
                      </a:pPr>
                      <a:r>
                        <a:rPr lang="en-ID" sz="1100">
                          <a:effectLst/>
                        </a:rPr>
                        <a:t>Jumlah</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2184" marR="62184" marT="0" marB="0"/>
                </a:tc>
                <a:tc hMerge="1">
                  <a:txBody>
                    <a:bodyPr/>
                    <a:lstStyle/>
                    <a:p>
                      <a:endParaRPr lang="id-ID"/>
                    </a:p>
                  </a:txBody>
                  <a:tcPr/>
                </a:tc>
                <a:tc hMerge="1">
                  <a:txBody>
                    <a:bodyPr/>
                    <a:lstStyle/>
                    <a:p>
                      <a:endParaRPr lang="id-ID"/>
                    </a:p>
                  </a:txBody>
                  <a:tcPr/>
                </a:tc>
                <a:tc hMerge="1">
                  <a:txBody>
                    <a:bodyPr/>
                    <a:lstStyle/>
                    <a:p>
                      <a:endParaRPr lang="id-ID"/>
                    </a:p>
                  </a:txBody>
                  <a:tcPr/>
                </a:tc>
                <a:tc>
                  <a:txBody>
                    <a:bodyPr/>
                    <a:lstStyle/>
                    <a:p>
                      <a:pPr marL="457200" algn="r">
                        <a:lnSpc>
                          <a:spcPct val="107000"/>
                        </a:lnSpc>
                      </a:pPr>
                      <a:r>
                        <a:rPr lang="en-ID" sz="1100">
                          <a:effectLst/>
                        </a:rPr>
                        <a:t>13.040.000,00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2184" marR="62184" marT="0" marB="0"/>
                </a:tc>
                <a:tc>
                  <a:txBody>
                    <a:bodyPr/>
                    <a:lstStyle/>
                    <a:p>
                      <a:pPr marL="457200" algn="r">
                        <a:lnSpc>
                          <a:spcPct val="107000"/>
                        </a:lnSpc>
                        <a:spcAft>
                          <a:spcPts val="800"/>
                        </a:spcAft>
                      </a:pPr>
                      <a:r>
                        <a:rPr lang="en-ID" sz="1100" dirty="0">
                          <a:effectLst/>
                        </a:rPr>
                        <a:t>12.367.000,00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2184" marR="62184" marT="0" marB="0"/>
                </a:tc>
                <a:extLst>
                  <a:ext uri="{0D108BD9-81ED-4DB2-BD59-A6C34878D82A}">
                    <a16:rowId xmlns:a16="http://schemas.microsoft.com/office/drawing/2014/main" val="2849077398"/>
                  </a:ext>
                </a:extLst>
              </a:tr>
            </a:tbl>
          </a:graphicData>
        </a:graphic>
      </p:graphicFrame>
      <p:pic>
        <p:nvPicPr>
          <p:cNvPr id="22" name="Picture 21">
            <a:extLst>
              <a:ext uri="{FF2B5EF4-FFF2-40B4-BE49-F238E27FC236}">
                <a16:creationId xmlns:a16="http://schemas.microsoft.com/office/drawing/2014/main" id="{2AC72228-EED2-D7AF-37C4-9F485E5885CF}"/>
              </a:ext>
            </a:extLst>
          </p:cNvPr>
          <p:cNvPicPr>
            <a:picLocks noChangeAspect="1"/>
          </p:cNvPicPr>
          <p:nvPr/>
        </p:nvPicPr>
        <p:blipFill>
          <a:blip r:embed="rId6"/>
          <a:stretch>
            <a:fillRect/>
          </a:stretch>
        </p:blipFill>
        <p:spPr>
          <a:xfrm>
            <a:off x="690421" y="3696985"/>
            <a:ext cx="2790825" cy="781685"/>
          </a:xfrm>
          <a:prstGeom prst="rect">
            <a:avLst/>
          </a:prstGeom>
        </p:spPr>
      </p:pic>
      <p:sp>
        <p:nvSpPr>
          <p:cNvPr id="23" name="TextBox 22">
            <a:extLst>
              <a:ext uri="{FF2B5EF4-FFF2-40B4-BE49-F238E27FC236}">
                <a16:creationId xmlns:a16="http://schemas.microsoft.com/office/drawing/2014/main" id="{2D2230FD-E9EE-5722-10D1-59AFC28CBA13}"/>
              </a:ext>
            </a:extLst>
          </p:cNvPr>
          <p:cNvSpPr txBox="1"/>
          <p:nvPr/>
        </p:nvSpPr>
        <p:spPr>
          <a:xfrm>
            <a:off x="4038600" y="3746631"/>
            <a:ext cx="3657600" cy="692497"/>
          </a:xfrm>
          <a:prstGeom prst="rect">
            <a:avLst/>
          </a:prstGeom>
          <a:noFill/>
        </p:spPr>
        <p:txBody>
          <a:bodyPr wrap="square" rtlCol="0">
            <a:spAutoFit/>
          </a:bodyPr>
          <a:lstStyle/>
          <a:p>
            <a:pPr algn="just"/>
            <a:r>
              <a:rPr lang="id-ID" sz="1300" dirty="0">
                <a:latin typeface="Quire Sans Light" panose="020B0302040400020003" pitchFamily="34" charset="0"/>
              </a:rPr>
              <a:t>Dengan demikian, harga kelima jenis buah tersebut secara rata-rata mengalami kenaikan sebesar 5,44 persen.</a:t>
            </a:r>
          </a:p>
        </p:txBody>
      </p:sp>
    </p:spTree>
    <p:extLst>
      <p:ext uri="{BB962C8B-B14F-4D97-AF65-F5344CB8AC3E}">
        <p14:creationId xmlns:p14="http://schemas.microsoft.com/office/powerpoint/2010/main" val="32661079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0F20E92-24EB-BE5A-FC9C-D2112A9D17AC}"/>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7AAFE50F-74F0-82F1-F678-8D28ECA7D6D7}"/>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C7848560-D821-BBDE-D501-861096D9CB47}"/>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692C209A-FACB-F9C8-005B-E0AB3A2C0287}"/>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AE20FEA4-9091-D0B8-20C9-E9B48EA6471E}"/>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69B15C5C-18C1-CE5D-68BD-0B21BE33804F}"/>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AB27EE54-FC86-F5C5-5D9D-57F0CF5173AA}"/>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577;p38">
            <a:extLst>
              <a:ext uri="{FF2B5EF4-FFF2-40B4-BE49-F238E27FC236}">
                <a16:creationId xmlns:a16="http://schemas.microsoft.com/office/drawing/2014/main" id="{26BEAD27-9FF3-1AFE-701E-15914EE45EB7}"/>
              </a:ext>
            </a:extLst>
          </p:cNvPr>
          <p:cNvSpPr txBox="1">
            <a:spLocks/>
          </p:cNvSpPr>
          <p:nvPr/>
        </p:nvSpPr>
        <p:spPr>
          <a:xfrm>
            <a:off x="4482" y="-189610"/>
            <a:ext cx="1289400" cy="841800"/>
          </a:xfrm>
          <a:prstGeom prst="rect">
            <a:avLst/>
          </a:prstGeom>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en" sz="2400" b="1" dirty="0">
                <a:solidFill>
                  <a:srgbClr val="945200"/>
                </a:solidFill>
                <a:latin typeface="DM Sans" pitchFamily="2" charset="77"/>
              </a:rPr>
              <a:t>03</a:t>
            </a:r>
          </a:p>
        </p:txBody>
      </p:sp>
      <p:cxnSp>
        <p:nvCxnSpPr>
          <p:cNvPr id="10" name="Google Shape;579;p38">
            <a:extLst>
              <a:ext uri="{FF2B5EF4-FFF2-40B4-BE49-F238E27FC236}">
                <a16:creationId xmlns:a16="http://schemas.microsoft.com/office/drawing/2014/main" id="{72D9DC78-4D34-9C55-B5A2-392FCFD1F145}"/>
              </a:ext>
            </a:extLst>
          </p:cNvPr>
          <p:cNvCxnSpPr>
            <a:cxnSpLocks/>
          </p:cNvCxnSpPr>
          <p:nvPr/>
        </p:nvCxnSpPr>
        <p:spPr>
          <a:xfrm>
            <a:off x="242426" y="400567"/>
            <a:ext cx="813513" cy="0"/>
          </a:xfrm>
          <a:prstGeom prst="straightConnector1">
            <a:avLst/>
          </a:prstGeom>
          <a:noFill/>
          <a:ln w="9525" cap="rnd" cmpd="sng">
            <a:solidFill>
              <a:schemeClr val="bg2">
                <a:lumMod val="10000"/>
              </a:schemeClr>
            </a:solidFill>
            <a:prstDash val="solid"/>
            <a:round/>
            <a:headEnd type="none" w="med" len="med"/>
            <a:tailEnd type="none" w="med" len="med"/>
          </a:ln>
        </p:spPr>
      </p:cxnSp>
      <p:sp>
        <p:nvSpPr>
          <p:cNvPr id="11" name="TextBox 10">
            <a:extLst>
              <a:ext uri="{FF2B5EF4-FFF2-40B4-BE49-F238E27FC236}">
                <a16:creationId xmlns:a16="http://schemas.microsoft.com/office/drawing/2014/main" id="{A8BFB287-9372-6FBB-8DDC-52129C47994C}"/>
              </a:ext>
            </a:extLst>
          </p:cNvPr>
          <p:cNvSpPr txBox="1"/>
          <p:nvPr/>
        </p:nvSpPr>
        <p:spPr>
          <a:xfrm>
            <a:off x="1064904" y="231290"/>
            <a:ext cx="4832685" cy="338554"/>
          </a:xfrm>
          <a:prstGeom prst="rect">
            <a:avLst/>
          </a:prstGeom>
          <a:noFill/>
        </p:spPr>
        <p:txBody>
          <a:bodyPr wrap="square" rtlCol="0">
            <a:spAutoFit/>
          </a:bodyPr>
          <a:lstStyle/>
          <a:p>
            <a:r>
              <a:rPr lang="id-ID" sz="1600" b="1" dirty="0">
                <a:solidFill>
                  <a:srgbClr val="945200"/>
                </a:solidFill>
                <a:latin typeface="DM Sans" pitchFamily="2" charset="77"/>
              </a:rPr>
              <a:t>Metode Perhitungan Indeks Harga </a:t>
            </a:r>
          </a:p>
        </p:txBody>
      </p:sp>
      <p:sp>
        <p:nvSpPr>
          <p:cNvPr id="12" name="TextBox 11">
            <a:extLst>
              <a:ext uri="{FF2B5EF4-FFF2-40B4-BE49-F238E27FC236}">
                <a16:creationId xmlns:a16="http://schemas.microsoft.com/office/drawing/2014/main" id="{F695EF94-FE5F-B83D-8964-588E3C391E3B}"/>
              </a:ext>
            </a:extLst>
          </p:cNvPr>
          <p:cNvSpPr txBox="1"/>
          <p:nvPr/>
        </p:nvSpPr>
        <p:spPr>
          <a:xfrm>
            <a:off x="242426" y="558622"/>
            <a:ext cx="4024774" cy="492443"/>
          </a:xfrm>
          <a:prstGeom prst="rect">
            <a:avLst/>
          </a:prstGeom>
          <a:noFill/>
        </p:spPr>
        <p:txBody>
          <a:bodyPr wrap="square" rtlCol="0">
            <a:spAutoFit/>
          </a:bodyPr>
          <a:lstStyle/>
          <a:p>
            <a:pPr marL="342900" indent="-342900" algn="just">
              <a:buFont typeface="+mj-lt"/>
              <a:buAutoNum type="alphaLcPeriod" startAt="2"/>
            </a:pPr>
            <a:r>
              <a:rPr lang="id-ID" sz="1300" b="1" dirty="0">
                <a:latin typeface="Quire Sans Light" panose="020B0302040400020003" pitchFamily="34" charset="0"/>
              </a:rPr>
              <a:t>Metode Indeks Harga Agregatif Tertimbang</a:t>
            </a:r>
          </a:p>
          <a:p>
            <a:pPr marL="342900" indent="-342900" algn="just">
              <a:buFont typeface="+mj-lt"/>
              <a:buAutoNum type="arabicParenR"/>
            </a:pPr>
            <a:r>
              <a:rPr lang="id-ID" sz="1300" b="1" dirty="0">
                <a:latin typeface="Quire Sans Light" panose="020B0302040400020003" pitchFamily="34" charset="0"/>
              </a:rPr>
              <a:t>Metode perhitungan indeks harga </a:t>
            </a:r>
            <a:r>
              <a:rPr lang="id-ID" sz="1300" b="1" dirty="0" err="1">
                <a:latin typeface="Quire Sans Light" panose="020B0302040400020003" pitchFamily="34" charset="0"/>
              </a:rPr>
              <a:t>Paasche</a:t>
            </a:r>
            <a:endParaRPr lang="id-ID" sz="1300" b="1" dirty="0">
              <a:latin typeface="Quire Sans Light" panose="020B0302040400020003" pitchFamily="34" charset="0"/>
            </a:endParaRPr>
          </a:p>
        </p:txBody>
      </p:sp>
      <p:sp>
        <p:nvSpPr>
          <p:cNvPr id="13" name="TextBox 12">
            <a:extLst>
              <a:ext uri="{FF2B5EF4-FFF2-40B4-BE49-F238E27FC236}">
                <a16:creationId xmlns:a16="http://schemas.microsoft.com/office/drawing/2014/main" id="{C84D836C-21BB-2B1D-6556-1A66B5C2D9A7}"/>
              </a:ext>
            </a:extLst>
          </p:cNvPr>
          <p:cNvSpPr txBox="1"/>
          <p:nvPr/>
        </p:nvSpPr>
        <p:spPr>
          <a:xfrm>
            <a:off x="615754" y="1019984"/>
            <a:ext cx="8051065" cy="692497"/>
          </a:xfrm>
          <a:prstGeom prst="rect">
            <a:avLst/>
          </a:prstGeom>
          <a:noFill/>
        </p:spPr>
        <p:txBody>
          <a:bodyPr wrap="square" rtlCol="0">
            <a:spAutoFit/>
          </a:bodyPr>
          <a:lstStyle/>
          <a:p>
            <a:pPr algn="just"/>
            <a:r>
              <a:rPr lang="id-ID" sz="1300" dirty="0">
                <a:latin typeface="Quire Sans Light" panose="020B0302040400020003" pitchFamily="34" charset="0"/>
              </a:rPr>
              <a:t>Metode </a:t>
            </a:r>
            <a:r>
              <a:rPr lang="id-ID" sz="1300" dirty="0" err="1">
                <a:latin typeface="Quire Sans Light" panose="020B0302040400020003" pitchFamily="34" charset="0"/>
              </a:rPr>
              <a:t>Paasche</a:t>
            </a:r>
            <a:r>
              <a:rPr lang="id-ID" sz="1300" dirty="0">
                <a:latin typeface="Quire Sans Light" panose="020B0302040400020003" pitchFamily="34" charset="0"/>
              </a:rPr>
              <a:t> merupakan perhitungan angka indeks tertimbang dengan faktor penimbang terletak pada tahun yang sedang dihitung.</a:t>
            </a:r>
          </a:p>
          <a:p>
            <a:pPr algn="just"/>
            <a:r>
              <a:rPr lang="id-ID" sz="1300" dirty="0">
                <a:latin typeface="Quire Sans Light" panose="020B0302040400020003" pitchFamily="34" charset="0"/>
              </a:rPr>
              <a:t>Rumus metode </a:t>
            </a:r>
            <a:r>
              <a:rPr lang="id-ID" sz="1300" dirty="0" err="1">
                <a:latin typeface="Quire Sans Light" panose="020B0302040400020003" pitchFamily="34" charset="0"/>
              </a:rPr>
              <a:t>Paasche</a:t>
            </a:r>
            <a:r>
              <a:rPr lang="id-ID" sz="1300" dirty="0">
                <a:latin typeface="Quire Sans Light" panose="020B0302040400020003" pitchFamily="34" charset="0"/>
              </a:rPr>
              <a:t>:</a:t>
            </a:r>
          </a:p>
        </p:txBody>
      </p:sp>
      <p:sp>
        <p:nvSpPr>
          <p:cNvPr id="23" name="TextBox 22">
            <a:extLst>
              <a:ext uri="{FF2B5EF4-FFF2-40B4-BE49-F238E27FC236}">
                <a16:creationId xmlns:a16="http://schemas.microsoft.com/office/drawing/2014/main" id="{2D2230FD-E9EE-5722-10D1-59AFC28CBA13}"/>
              </a:ext>
            </a:extLst>
          </p:cNvPr>
          <p:cNvSpPr txBox="1"/>
          <p:nvPr/>
        </p:nvSpPr>
        <p:spPr>
          <a:xfrm>
            <a:off x="4038600" y="3873530"/>
            <a:ext cx="3657600" cy="692497"/>
          </a:xfrm>
          <a:prstGeom prst="rect">
            <a:avLst/>
          </a:prstGeom>
          <a:noFill/>
        </p:spPr>
        <p:txBody>
          <a:bodyPr wrap="square" rtlCol="0">
            <a:spAutoFit/>
          </a:bodyPr>
          <a:lstStyle/>
          <a:p>
            <a:pPr algn="just"/>
            <a:r>
              <a:rPr lang="id-ID" sz="1300" dirty="0">
                <a:latin typeface="Quire Sans Light" panose="020B0302040400020003" pitchFamily="34" charset="0"/>
              </a:rPr>
              <a:t>Dengan demikian, harga kelima jenis buah tersebut secara rata-rata mengalami kenaikan sebesar 5,76 persen.</a:t>
            </a:r>
          </a:p>
        </p:txBody>
      </p:sp>
      <p:pic>
        <p:nvPicPr>
          <p:cNvPr id="16" name="Picture 15" descr="A picture containing font, text, number, diagram&#10;&#10;Description automatically generated">
            <a:extLst>
              <a:ext uri="{FF2B5EF4-FFF2-40B4-BE49-F238E27FC236}">
                <a16:creationId xmlns:a16="http://schemas.microsoft.com/office/drawing/2014/main" id="{B8C4D377-DE8A-BD1D-CEAA-077EB55D2A1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833359" y="1298420"/>
            <a:ext cx="1250950" cy="580441"/>
          </a:xfrm>
          <a:prstGeom prst="rect">
            <a:avLst/>
          </a:prstGeom>
        </p:spPr>
      </p:pic>
      <p:pic>
        <p:nvPicPr>
          <p:cNvPr id="17" name="Picture 16">
            <a:extLst>
              <a:ext uri="{FF2B5EF4-FFF2-40B4-BE49-F238E27FC236}">
                <a16:creationId xmlns:a16="http://schemas.microsoft.com/office/drawing/2014/main" id="{BC02147D-A0E3-A5D9-96EB-BD6AAA9E82EC}"/>
              </a:ext>
            </a:extLst>
          </p:cNvPr>
          <p:cNvPicPr>
            <a:picLocks noChangeAspect="1"/>
          </p:cNvPicPr>
          <p:nvPr/>
        </p:nvPicPr>
        <p:blipFill>
          <a:blip r:embed="rId6"/>
          <a:stretch>
            <a:fillRect/>
          </a:stretch>
        </p:blipFill>
        <p:spPr>
          <a:xfrm>
            <a:off x="772784" y="3802821"/>
            <a:ext cx="2686050" cy="704850"/>
          </a:xfrm>
          <a:prstGeom prst="rect">
            <a:avLst/>
          </a:prstGeom>
        </p:spPr>
      </p:pic>
      <p:graphicFrame>
        <p:nvGraphicFramePr>
          <p:cNvPr id="18" name="Table 17">
            <a:extLst>
              <a:ext uri="{FF2B5EF4-FFF2-40B4-BE49-F238E27FC236}">
                <a16:creationId xmlns:a16="http://schemas.microsoft.com/office/drawing/2014/main" id="{0ACE1847-78CE-9C9A-D0DF-1D3529AE69FF}"/>
              </a:ext>
            </a:extLst>
          </p:cNvPr>
          <p:cNvGraphicFramePr>
            <a:graphicFrameLocks noGrp="1"/>
          </p:cNvGraphicFramePr>
          <p:nvPr>
            <p:extLst>
              <p:ext uri="{D42A27DB-BD31-4B8C-83A1-F6EECF244321}">
                <p14:modId xmlns:p14="http://schemas.microsoft.com/office/powerpoint/2010/main" val="2967310374"/>
              </p:ext>
            </p:extLst>
          </p:nvPr>
        </p:nvGraphicFramePr>
        <p:xfrm>
          <a:off x="308499" y="1927622"/>
          <a:ext cx="8527002" cy="1807343"/>
        </p:xfrm>
        <a:graphic>
          <a:graphicData uri="http://schemas.openxmlformats.org/drawingml/2006/table">
            <a:tbl>
              <a:tblPr firstRow="1" firstCol="1" bandRow="1">
                <a:tableStyleId>{5C22544A-7EE6-4342-B048-85BDC9FD1C3A}</a:tableStyleId>
              </a:tblPr>
              <a:tblGrid>
                <a:gridCol w="827416">
                  <a:extLst>
                    <a:ext uri="{9D8B030D-6E8A-4147-A177-3AD203B41FA5}">
                      <a16:colId xmlns:a16="http://schemas.microsoft.com/office/drawing/2014/main" val="2137613375"/>
                    </a:ext>
                  </a:extLst>
                </a:gridCol>
                <a:gridCol w="1143000">
                  <a:extLst>
                    <a:ext uri="{9D8B030D-6E8A-4147-A177-3AD203B41FA5}">
                      <a16:colId xmlns:a16="http://schemas.microsoft.com/office/drawing/2014/main" val="2629639067"/>
                    </a:ext>
                  </a:extLst>
                </a:gridCol>
                <a:gridCol w="1024652">
                  <a:extLst>
                    <a:ext uri="{9D8B030D-6E8A-4147-A177-3AD203B41FA5}">
                      <a16:colId xmlns:a16="http://schemas.microsoft.com/office/drawing/2014/main" val="3214415065"/>
                    </a:ext>
                  </a:extLst>
                </a:gridCol>
                <a:gridCol w="1143000">
                  <a:extLst>
                    <a:ext uri="{9D8B030D-6E8A-4147-A177-3AD203B41FA5}">
                      <a16:colId xmlns:a16="http://schemas.microsoft.com/office/drawing/2014/main" val="1289770390"/>
                    </a:ext>
                  </a:extLst>
                </a:gridCol>
                <a:gridCol w="1066800">
                  <a:extLst>
                    <a:ext uri="{9D8B030D-6E8A-4147-A177-3AD203B41FA5}">
                      <a16:colId xmlns:a16="http://schemas.microsoft.com/office/drawing/2014/main" val="913147839"/>
                    </a:ext>
                  </a:extLst>
                </a:gridCol>
                <a:gridCol w="1669486">
                  <a:extLst>
                    <a:ext uri="{9D8B030D-6E8A-4147-A177-3AD203B41FA5}">
                      <a16:colId xmlns:a16="http://schemas.microsoft.com/office/drawing/2014/main" val="789465812"/>
                    </a:ext>
                  </a:extLst>
                </a:gridCol>
                <a:gridCol w="1652648">
                  <a:extLst>
                    <a:ext uri="{9D8B030D-6E8A-4147-A177-3AD203B41FA5}">
                      <a16:colId xmlns:a16="http://schemas.microsoft.com/office/drawing/2014/main" val="173916063"/>
                    </a:ext>
                  </a:extLst>
                </a:gridCol>
              </a:tblGrid>
              <a:tr h="344986">
                <a:tc>
                  <a:txBody>
                    <a:bodyPr/>
                    <a:lstStyle/>
                    <a:p>
                      <a:pPr>
                        <a:lnSpc>
                          <a:spcPct val="107000"/>
                        </a:lnSpc>
                        <a:spcAft>
                          <a:spcPts val="800"/>
                        </a:spcAft>
                      </a:pPr>
                      <a:r>
                        <a:rPr lang="en-ID" sz="1200">
                          <a:effectLst/>
                        </a:rPr>
                        <a:t>Jenis Buah</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35352" marR="35352" marT="0" marB="0"/>
                </a:tc>
                <a:tc>
                  <a:txBody>
                    <a:bodyPr/>
                    <a:lstStyle/>
                    <a:p>
                      <a:pPr algn="ctr">
                        <a:lnSpc>
                          <a:spcPct val="107000"/>
                        </a:lnSpc>
                        <a:spcAft>
                          <a:spcPts val="800"/>
                        </a:spcAft>
                      </a:pPr>
                      <a:r>
                        <a:rPr lang="en-ID" sz="1200">
                          <a:effectLst/>
                        </a:rPr>
                        <a:t>Harga Tahun 2020</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35352" marR="35352" marT="0" marB="0"/>
                </a:tc>
                <a:tc>
                  <a:txBody>
                    <a:bodyPr/>
                    <a:lstStyle/>
                    <a:p>
                      <a:pPr algn="ctr">
                        <a:lnSpc>
                          <a:spcPct val="107000"/>
                        </a:lnSpc>
                        <a:spcAft>
                          <a:spcPts val="800"/>
                        </a:spcAft>
                      </a:pPr>
                      <a:r>
                        <a:rPr lang="en-ID" sz="1200">
                          <a:effectLst/>
                        </a:rPr>
                        <a:t>Harga Tahun 2021</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35352" marR="35352" marT="0" marB="0"/>
                </a:tc>
                <a:tc>
                  <a:txBody>
                    <a:bodyPr/>
                    <a:lstStyle/>
                    <a:p>
                      <a:pPr algn="ctr">
                        <a:lnSpc>
                          <a:spcPct val="107000"/>
                        </a:lnSpc>
                        <a:spcAft>
                          <a:spcPts val="800"/>
                        </a:spcAft>
                      </a:pPr>
                      <a:r>
                        <a:rPr lang="en-ID" sz="1200">
                          <a:effectLst/>
                        </a:rPr>
                        <a:t>Jumlah Tahun 2020</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35352" marR="35352" marT="0" marB="0"/>
                </a:tc>
                <a:tc>
                  <a:txBody>
                    <a:bodyPr/>
                    <a:lstStyle/>
                    <a:p>
                      <a:pPr algn="ctr">
                        <a:lnSpc>
                          <a:spcPct val="107000"/>
                        </a:lnSpc>
                        <a:spcAft>
                          <a:spcPts val="800"/>
                        </a:spcAft>
                      </a:pPr>
                      <a:r>
                        <a:rPr lang="en-ID" sz="1200">
                          <a:effectLst/>
                        </a:rPr>
                        <a:t>Jumlah Tahun 2021</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35352" marR="35352" marT="0" marB="0"/>
                </a:tc>
                <a:tc>
                  <a:txBody>
                    <a:bodyPr/>
                    <a:lstStyle/>
                    <a:p>
                      <a:pPr marL="457200" algn="ctr">
                        <a:lnSpc>
                          <a:spcPct val="107000"/>
                        </a:lnSpc>
                      </a:pPr>
                      <a:r>
                        <a:rPr lang="en-ID" sz="1200">
                          <a:effectLst/>
                        </a:rPr>
                        <a:t>P</a:t>
                      </a:r>
                      <a:r>
                        <a:rPr lang="en-ID" sz="1200" baseline="-25000">
                          <a:effectLst/>
                        </a:rPr>
                        <a:t>n</a:t>
                      </a:r>
                      <a:r>
                        <a:rPr lang="en-ID" sz="1200">
                          <a:effectLst/>
                        </a:rPr>
                        <a:t> Q</a:t>
                      </a:r>
                      <a:r>
                        <a:rPr lang="en-ID" sz="1200" baseline="-25000">
                          <a:effectLst/>
                        </a:rPr>
                        <a:t>0</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35352" marR="35352" marT="0" marB="0"/>
                </a:tc>
                <a:tc>
                  <a:txBody>
                    <a:bodyPr/>
                    <a:lstStyle/>
                    <a:p>
                      <a:pPr marL="457200" algn="ctr">
                        <a:lnSpc>
                          <a:spcPct val="107000"/>
                        </a:lnSpc>
                        <a:spcAft>
                          <a:spcPts val="800"/>
                        </a:spcAft>
                      </a:pPr>
                      <a:r>
                        <a:rPr lang="en-ID" sz="1200">
                          <a:effectLst/>
                        </a:rPr>
                        <a:t>P</a:t>
                      </a:r>
                      <a:r>
                        <a:rPr lang="en-ID" sz="1200" baseline="-25000">
                          <a:effectLst/>
                        </a:rPr>
                        <a:t>0</a:t>
                      </a:r>
                      <a:r>
                        <a:rPr lang="en-ID" sz="1200">
                          <a:effectLst/>
                        </a:rPr>
                        <a:t> Q</a:t>
                      </a:r>
                      <a:r>
                        <a:rPr lang="en-ID" sz="1200" baseline="-25000">
                          <a:effectLst/>
                        </a:rPr>
                        <a:t>0</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35352" marR="35352" marT="0" marB="0"/>
                </a:tc>
                <a:extLst>
                  <a:ext uri="{0D108BD9-81ED-4DB2-BD59-A6C34878D82A}">
                    <a16:rowId xmlns:a16="http://schemas.microsoft.com/office/drawing/2014/main" val="2849729453"/>
                  </a:ext>
                </a:extLst>
              </a:tr>
              <a:tr h="1220222">
                <a:tc>
                  <a:txBody>
                    <a:bodyPr/>
                    <a:lstStyle/>
                    <a:p>
                      <a:pPr marL="38100" algn="just">
                        <a:lnSpc>
                          <a:spcPct val="107000"/>
                        </a:lnSpc>
                      </a:pPr>
                      <a:r>
                        <a:rPr lang="en-ID" sz="1200">
                          <a:effectLst/>
                        </a:rPr>
                        <a:t>Pisang</a:t>
                      </a:r>
                      <a:endParaRPr lang="en-US" sz="1200">
                        <a:effectLst/>
                      </a:endParaRPr>
                    </a:p>
                    <a:p>
                      <a:pPr marL="38100" algn="just">
                        <a:lnSpc>
                          <a:spcPct val="107000"/>
                        </a:lnSpc>
                      </a:pPr>
                      <a:r>
                        <a:rPr lang="en-ID" sz="1200">
                          <a:effectLst/>
                        </a:rPr>
                        <a:t>Melon</a:t>
                      </a:r>
                      <a:endParaRPr lang="en-US" sz="1200">
                        <a:effectLst/>
                      </a:endParaRPr>
                    </a:p>
                    <a:p>
                      <a:pPr marL="38100" algn="just">
                        <a:lnSpc>
                          <a:spcPct val="107000"/>
                        </a:lnSpc>
                      </a:pPr>
                      <a:r>
                        <a:rPr lang="en-ID" sz="1200">
                          <a:effectLst/>
                        </a:rPr>
                        <a:t>Nanas</a:t>
                      </a:r>
                      <a:endParaRPr lang="en-US" sz="1200">
                        <a:effectLst/>
                      </a:endParaRPr>
                    </a:p>
                    <a:p>
                      <a:pPr marL="38100" algn="just">
                        <a:lnSpc>
                          <a:spcPct val="107000"/>
                        </a:lnSpc>
                      </a:pPr>
                      <a:r>
                        <a:rPr lang="en-ID" sz="1200">
                          <a:effectLst/>
                        </a:rPr>
                        <a:t>Pepaya</a:t>
                      </a:r>
                      <a:endParaRPr lang="en-US" sz="1200">
                        <a:effectLst/>
                      </a:endParaRPr>
                    </a:p>
                    <a:p>
                      <a:pPr marL="38100" algn="just">
                        <a:lnSpc>
                          <a:spcPct val="107000"/>
                        </a:lnSpc>
                      </a:pPr>
                      <a:r>
                        <a:rPr lang="en-ID" sz="1200">
                          <a:effectLst/>
                        </a:rPr>
                        <a:t>Jeruk</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35352" marR="35352" marT="0" marB="0"/>
                </a:tc>
                <a:tc>
                  <a:txBody>
                    <a:bodyPr/>
                    <a:lstStyle/>
                    <a:p>
                      <a:pPr marL="457200" algn="r">
                        <a:lnSpc>
                          <a:spcPct val="107000"/>
                        </a:lnSpc>
                      </a:pPr>
                      <a:r>
                        <a:rPr lang="en-ID" sz="1200">
                          <a:effectLst/>
                        </a:rPr>
                        <a:t>8.600,00</a:t>
                      </a:r>
                      <a:endParaRPr lang="en-US" sz="1200">
                        <a:effectLst/>
                      </a:endParaRPr>
                    </a:p>
                    <a:p>
                      <a:pPr marL="457200" algn="r">
                        <a:lnSpc>
                          <a:spcPct val="107000"/>
                        </a:lnSpc>
                      </a:pPr>
                      <a:r>
                        <a:rPr lang="en-ID" sz="1200">
                          <a:effectLst/>
                        </a:rPr>
                        <a:t>6.000,00</a:t>
                      </a:r>
                      <a:endParaRPr lang="en-US" sz="1200">
                        <a:effectLst/>
                      </a:endParaRPr>
                    </a:p>
                    <a:p>
                      <a:pPr marL="457200" algn="r">
                        <a:lnSpc>
                          <a:spcPct val="107000"/>
                        </a:lnSpc>
                      </a:pPr>
                      <a:r>
                        <a:rPr lang="en-ID" sz="1200">
                          <a:effectLst/>
                        </a:rPr>
                        <a:t>2.200,00</a:t>
                      </a:r>
                      <a:endParaRPr lang="en-US" sz="1200">
                        <a:effectLst/>
                      </a:endParaRPr>
                    </a:p>
                    <a:p>
                      <a:pPr marL="457200" algn="r">
                        <a:lnSpc>
                          <a:spcPct val="107000"/>
                        </a:lnSpc>
                      </a:pPr>
                      <a:r>
                        <a:rPr lang="en-ID" sz="1200">
                          <a:effectLst/>
                        </a:rPr>
                        <a:t>2.500,00</a:t>
                      </a:r>
                      <a:endParaRPr lang="en-US" sz="1200">
                        <a:effectLst/>
                      </a:endParaRPr>
                    </a:p>
                    <a:p>
                      <a:pPr marL="457200" algn="r">
                        <a:lnSpc>
                          <a:spcPct val="107000"/>
                        </a:lnSpc>
                      </a:pPr>
                      <a:r>
                        <a:rPr lang="en-ID" sz="1200">
                          <a:effectLst/>
                        </a:rPr>
                        <a:t>7.700,00</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35352" marR="35352" marT="0" marB="0"/>
                </a:tc>
                <a:tc>
                  <a:txBody>
                    <a:bodyPr/>
                    <a:lstStyle/>
                    <a:p>
                      <a:pPr marL="19685" algn="r">
                        <a:lnSpc>
                          <a:spcPct val="107000"/>
                        </a:lnSpc>
                      </a:pPr>
                      <a:r>
                        <a:rPr lang="en-ID" sz="1200">
                          <a:effectLst/>
                        </a:rPr>
                        <a:t>9.000,00</a:t>
                      </a:r>
                      <a:endParaRPr lang="en-US" sz="1200">
                        <a:effectLst/>
                      </a:endParaRPr>
                    </a:p>
                    <a:p>
                      <a:pPr marL="19685" algn="r">
                        <a:lnSpc>
                          <a:spcPct val="107000"/>
                        </a:lnSpc>
                      </a:pPr>
                      <a:r>
                        <a:rPr lang="en-ID" sz="1200">
                          <a:effectLst/>
                        </a:rPr>
                        <a:t>6.200,00</a:t>
                      </a:r>
                      <a:endParaRPr lang="en-US" sz="1200">
                        <a:effectLst/>
                      </a:endParaRPr>
                    </a:p>
                    <a:p>
                      <a:pPr marL="19685" algn="r">
                        <a:lnSpc>
                          <a:spcPct val="107000"/>
                        </a:lnSpc>
                      </a:pPr>
                      <a:r>
                        <a:rPr lang="en-ID" sz="1200">
                          <a:effectLst/>
                        </a:rPr>
                        <a:t>2.500,00</a:t>
                      </a:r>
                      <a:endParaRPr lang="en-US" sz="1200">
                        <a:effectLst/>
                      </a:endParaRPr>
                    </a:p>
                    <a:p>
                      <a:pPr marL="19685" algn="r">
                        <a:lnSpc>
                          <a:spcPct val="107000"/>
                        </a:lnSpc>
                      </a:pPr>
                      <a:r>
                        <a:rPr lang="en-ID" sz="1200">
                          <a:effectLst/>
                        </a:rPr>
                        <a:t>3.000,00</a:t>
                      </a:r>
                      <a:endParaRPr lang="en-US" sz="1200">
                        <a:effectLst/>
                      </a:endParaRPr>
                    </a:p>
                    <a:p>
                      <a:pPr marL="19685" algn="r">
                        <a:lnSpc>
                          <a:spcPct val="107000"/>
                        </a:lnSpc>
                      </a:pPr>
                      <a:r>
                        <a:rPr lang="en-ID" sz="1200">
                          <a:effectLst/>
                        </a:rPr>
                        <a:t>8.000,00</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35352" marR="35352" marT="0" marB="0"/>
                </a:tc>
                <a:tc>
                  <a:txBody>
                    <a:bodyPr/>
                    <a:lstStyle/>
                    <a:p>
                      <a:pPr marL="124460" algn="ctr">
                        <a:lnSpc>
                          <a:spcPct val="107000"/>
                        </a:lnSpc>
                      </a:pPr>
                      <a:r>
                        <a:rPr lang="en-ID" sz="1200">
                          <a:effectLst/>
                        </a:rPr>
                        <a:t>670</a:t>
                      </a:r>
                      <a:endParaRPr lang="en-US" sz="1200">
                        <a:effectLst/>
                      </a:endParaRPr>
                    </a:p>
                    <a:p>
                      <a:pPr marL="124460" algn="ctr">
                        <a:lnSpc>
                          <a:spcPct val="107000"/>
                        </a:lnSpc>
                      </a:pPr>
                      <a:r>
                        <a:rPr lang="en-ID" sz="1200">
                          <a:effectLst/>
                        </a:rPr>
                        <a:t>550</a:t>
                      </a:r>
                      <a:endParaRPr lang="en-US" sz="1200">
                        <a:effectLst/>
                      </a:endParaRPr>
                    </a:p>
                    <a:p>
                      <a:pPr marL="124460" algn="ctr">
                        <a:lnSpc>
                          <a:spcPct val="107000"/>
                        </a:lnSpc>
                      </a:pPr>
                      <a:r>
                        <a:rPr lang="en-ID" sz="1200">
                          <a:effectLst/>
                        </a:rPr>
                        <a:t>400</a:t>
                      </a:r>
                      <a:endParaRPr lang="en-US" sz="1200">
                        <a:effectLst/>
                      </a:endParaRPr>
                    </a:p>
                    <a:p>
                      <a:pPr marL="124460" algn="ctr">
                        <a:lnSpc>
                          <a:spcPct val="107000"/>
                        </a:lnSpc>
                      </a:pPr>
                      <a:r>
                        <a:rPr lang="en-ID" sz="1200">
                          <a:effectLst/>
                        </a:rPr>
                        <a:t>200</a:t>
                      </a:r>
                      <a:endParaRPr lang="en-US" sz="1200">
                        <a:effectLst/>
                      </a:endParaRPr>
                    </a:p>
                    <a:p>
                      <a:pPr marL="124460" algn="ctr">
                        <a:lnSpc>
                          <a:spcPct val="107000"/>
                        </a:lnSpc>
                      </a:pPr>
                      <a:r>
                        <a:rPr lang="en-ID" sz="1200">
                          <a:effectLst/>
                        </a:rPr>
                        <a:t>250</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35352" marR="35352" marT="0" marB="0"/>
                </a:tc>
                <a:tc>
                  <a:txBody>
                    <a:bodyPr/>
                    <a:lstStyle/>
                    <a:p>
                      <a:pPr marL="124460" algn="ctr">
                        <a:lnSpc>
                          <a:spcPct val="107000"/>
                        </a:lnSpc>
                      </a:pPr>
                      <a:r>
                        <a:rPr lang="en-ID" sz="1200" dirty="0">
                          <a:effectLst/>
                        </a:rPr>
                        <a:t>800</a:t>
                      </a:r>
                      <a:endParaRPr lang="en-US" sz="1200" dirty="0">
                        <a:effectLst/>
                      </a:endParaRPr>
                    </a:p>
                    <a:p>
                      <a:pPr marL="124460" algn="ctr">
                        <a:lnSpc>
                          <a:spcPct val="107000"/>
                        </a:lnSpc>
                      </a:pPr>
                      <a:r>
                        <a:rPr lang="en-ID" sz="1200" dirty="0">
                          <a:effectLst/>
                        </a:rPr>
                        <a:t>600</a:t>
                      </a:r>
                      <a:endParaRPr lang="en-US" sz="1200" dirty="0">
                        <a:effectLst/>
                      </a:endParaRPr>
                    </a:p>
                    <a:p>
                      <a:pPr marL="124460" algn="ctr">
                        <a:lnSpc>
                          <a:spcPct val="107000"/>
                        </a:lnSpc>
                      </a:pPr>
                      <a:r>
                        <a:rPr lang="en-ID" sz="1200" dirty="0">
                          <a:effectLst/>
                        </a:rPr>
                        <a:t>375</a:t>
                      </a:r>
                      <a:endParaRPr lang="en-US" sz="1200" dirty="0">
                        <a:effectLst/>
                      </a:endParaRPr>
                    </a:p>
                    <a:p>
                      <a:pPr marL="124460" algn="ctr">
                        <a:lnSpc>
                          <a:spcPct val="107000"/>
                        </a:lnSpc>
                      </a:pPr>
                      <a:r>
                        <a:rPr lang="en-ID" sz="1200" dirty="0">
                          <a:effectLst/>
                        </a:rPr>
                        <a:t>400</a:t>
                      </a:r>
                      <a:endParaRPr lang="en-US" sz="1200" dirty="0">
                        <a:effectLst/>
                      </a:endParaRPr>
                    </a:p>
                    <a:p>
                      <a:pPr marL="124460" algn="ctr">
                        <a:lnSpc>
                          <a:spcPct val="107000"/>
                        </a:lnSpc>
                      </a:pPr>
                      <a:r>
                        <a:rPr lang="en-ID" sz="1200" dirty="0">
                          <a:effectLst/>
                        </a:rPr>
                        <a:t>300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5352" marR="35352" marT="0" marB="0"/>
                </a:tc>
                <a:tc>
                  <a:txBody>
                    <a:bodyPr/>
                    <a:lstStyle/>
                    <a:p>
                      <a:pPr marL="457200" algn="r">
                        <a:lnSpc>
                          <a:spcPct val="107000"/>
                        </a:lnSpc>
                      </a:pPr>
                      <a:r>
                        <a:rPr lang="en-ID" sz="1200">
                          <a:effectLst/>
                        </a:rPr>
                        <a:t>Rp7.200.000,00</a:t>
                      </a:r>
                      <a:endParaRPr lang="en-US" sz="1200">
                        <a:effectLst/>
                      </a:endParaRPr>
                    </a:p>
                    <a:p>
                      <a:pPr marL="457200" algn="r">
                        <a:lnSpc>
                          <a:spcPct val="107000"/>
                        </a:lnSpc>
                        <a:spcAft>
                          <a:spcPts val="800"/>
                        </a:spcAft>
                      </a:pPr>
                      <a:r>
                        <a:rPr lang="en-ID" sz="1200">
                          <a:effectLst/>
                        </a:rPr>
                        <a:t>Rp3.720.000,00</a:t>
                      </a:r>
                      <a:endParaRPr lang="en-US" sz="1200">
                        <a:effectLst/>
                      </a:endParaRPr>
                    </a:p>
                    <a:p>
                      <a:pPr algn="r">
                        <a:lnSpc>
                          <a:spcPct val="107000"/>
                        </a:lnSpc>
                        <a:spcAft>
                          <a:spcPts val="800"/>
                        </a:spcAft>
                      </a:pPr>
                      <a:r>
                        <a:rPr lang="en-ID" sz="1200">
                          <a:effectLst/>
                        </a:rPr>
                        <a:t>Rp    937.500,00</a:t>
                      </a:r>
                      <a:endParaRPr lang="en-US" sz="1200">
                        <a:effectLst/>
                      </a:endParaRPr>
                    </a:p>
                    <a:p>
                      <a:pPr marL="457200" algn="r">
                        <a:lnSpc>
                          <a:spcPct val="107000"/>
                        </a:lnSpc>
                      </a:pPr>
                      <a:r>
                        <a:rPr lang="en-ID" sz="1200">
                          <a:effectLst/>
                        </a:rPr>
                        <a:t>Rp1.200.000,00</a:t>
                      </a:r>
                      <a:endParaRPr lang="en-US" sz="1200">
                        <a:effectLst/>
                      </a:endParaRPr>
                    </a:p>
                    <a:p>
                      <a:pPr marL="457200" algn="r">
                        <a:lnSpc>
                          <a:spcPct val="107000"/>
                        </a:lnSpc>
                      </a:pPr>
                      <a:r>
                        <a:rPr lang="en-ID" sz="1200">
                          <a:effectLst/>
                        </a:rPr>
                        <a:t>Rp2.400.000,00</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35352" marR="35352" marT="0" marB="0"/>
                </a:tc>
                <a:tc>
                  <a:txBody>
                    <a:bodyPr/>
                    <a:lstStyle/>
                    <a:p>
                      <a:pPr marL="457200" algn="r">
                        <a:lnSpc>
                          <a:spcPct val="107000"/>
                        </a:lnSpc>
                      </a:pPr>
                      <a:r>
                        <a:rPr lang="en-ID" sz="1200">
                          <a:effectLst/>
                        </a:rPr>
                        <a:t>Rp6.880.000,00</a:t>
                      </a:r>
                      <a:endParaRPr lang="en-US" sz="1200">
                        <a:effectLst/>
                      </a:endParaRPr>
                    </a:p>
                    <a:p>
                      <a:pPr marL="457200" algn="r">
                        <a:lnSpc>
                          <a:spcPct val="107000"/>
                        </a:lnSpc>
                      </a:pPr>
                      <a:r>
                        <a:rPr lang="en-ID" sz="1200">
                          <a:effectLst/>
                        </a:rPr>
                        <a:t>Rp3.600.000,00</a:t>
                      </a:r>
                      <a:endParaRPr lang="en-US" sz="1200">
                        <a:effectLst/>
                      </a:endParaRPr>
                    </a:p>
                    <a:p>
                      <a:pPr marL="457200" algn="r">
                        <a:lnSpc>
                          <a:spcPct val="107000"/>
                        </a:lnSpc>
                      </a:pPr>
                      <a:r>
                        <a:rPr lang="en-ID" sz="1200">
                          <a:effectLst/>
                        </a:rPr>
                        <a:t>Rp    825.000,00</a:t>
                      </a:r>
                      <a:endParaRPr lang="en-US" sz="1200">
                        <a:effectLst/>
                      </a:endParaRPr>
                    </a:p>
                    <a:p>
                      <a:pPr marL="457200" algn="r">
                        <a:lnSpc>
                          <a:spcPct val="107000"/>
                        </a:lnSpc>
                      </a:pPr>
                      <a:r>
                        <a:rPr lang="en-ID" sz="1200">
                          <a:effectLst/>
                        </a:rPr>
                        <a:t>Rp1.000.000,00</a:t>
                      </a:r>
                      <a:endParaRPr lang="en-US" sz="1200">
                        <a:effectLst/>
                      </a:endParaRPr>
                    </a:p>
                    <a:p>
                      <a:pPr marL="457200" algn="r">
                        <a:lnSpc>
                          <a:spcPct val="107000"/>
                        </a:lnSpc>
                        <a:spcAft>
                          <a:spcPts val="800"/>
                        </a:spcAft>
                      </a:pPr>
                      <a:r>
                        <a:rPr lang="en-ID" sz="1200">
                          <a:effectLst/>
                        </a:rPr>
                        <a:t>Rp 2.310.000,00</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35352" marR="35352" marT="0" marB="0"/>
                </a:tc>
                <a:extLst>
                  <a:ext uri="{0D108BD9-81ED-4DB2-BD59-A6C34878D82A}">
                    <a16:rowId xmlns:a16="http://schemas.microsoft.com/office/drawing/2014/main" val="3303967817"/>
                  </a:ext>
                </a:extLst>
              </a:tr>
              <a:tr h="0">
                <a:tc>
                  <a:txBody>
                    <a:bodyPr/>
                    <a:lstStyle/>
                    <a:p>
                      <a:pPr marL="457200">
                        <a:lnSpc>
                          <a:spcPct val="107000"/>
                        </a:lnSpc>
                      </a:pPr>
                      <a:r>
                        <a:rPr lang="en-ID" sz="1200">
                          <a:effectLst/>
                        </a:rPr>
                        <a:t> </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35352" marR="35352" marT="0" marB="0"/>
                </a:tc>
                <a:tc>
                  <a:txBody>
                    <a:bodyPr/>
                    <a:lstStyle/>
                    <a:p>
                      <a:pPr marL="457200">
                        <a:lnSpc>
                          <a:spcPct val="107000"/>
                        </a:lnSpc>
                      </a:pPr>
                      <a:r>
                        <a:rPr lang="en-ID" sz="1200">
                          <a:effectLst/>
                        </a:rPr>
                        <a:t> </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35352" marR="35352" marT="0" marB="0"/>
                </a:tc>
                <a:tc>
                  <a:txBody>
                    <a:bodyPr/>
                    <a:lstStyle/>
                    <a:p>
                      <a:pPr marL="457200">
                        <a:lnSpc>
                          <a:spcPct val="107000"/>
                        </a:lnSpc>
                      </a:pPr>
                      <a:r>
                        <a:rPr lang="en-ID" sz="1200">
                          <a:effectLst/>
                        </a:rPr>
                        <a:t> </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35352" marR="35352" marT="0" marB="0"/>
                </a:tc>
                <a:tc>
                  <a:txBody>
                    <a:bodyPr/>
                    <a:lstStyle/>
                    <a:p>
                      <a:pPr marL="457200">
                        <a:lnSpc>
                          <a:spcPct val="107000"/>
                        </a:lnSpc>
                      </a:pPr>
                      <a:r>
                        <a:rPr lang="en-ID" sz="1200">
                          <a:effectLst/>
                        </a:rPr>
                        <a:t> </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35352" marR="35352" marT="0" marB="0"/>
                </a:tc>
                <a:tc>
                  <a:txBody>
                    <a:bodyPr/>
                    <a:lstStyle/>
                    <a:p>
                      <a:pPr marL="457200">
                        <a:lnSpc>
                          <a:spcPct val="107000"/>
                        </a:lnSpc>
                      </a:pPr>
                      <a:r>
                        <a:rPr lang="en-ID" sz="1200">
                          <a:effectLst/>
                        </a:rPr>
                        <a:t> </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35352" marR="35352" marT="0" marB="0"/>
                </a:tc>
                <a:tc>
                  <a:txBody>
                    <a:bodyPr/>
                    <a:lstStyle/>
                    <a:p>
                      <a:pPr marL="457200" algn="r">
                        <a:lnSpc>
                          <a:spcPct val="107000"/>
                        </a:lnSpc>
                      </a:pPr>
                      <a:r>
                        <a:rPr lang="en-ID" sz="1200">
                          <a:effectLst/>
                        </a:rPr>
                        <a:t>Rp15.457.500,00</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35352" marR="35352" marT="0" marB="0"/>
                </a:tc>
                <a:tc>
                  <a:txBody>
                    <a:bodyPr/>
                    <a:lstStyle/>
                    <a:p>
                      <a:pPr marL="457200" algn="r">
                        <a:lnSpc>
                          <a:spcPct val="107000"/>
                        </a:lnSpc>
                        <a:spcAft>
                          <a:spcPts val="800"/>
                        </a:spcAft>
                      </a:pPr>
                      <a:r>
                        <a:rPr lang="en-ID" sz="1200" dirty="0">
                          <a:effectLst/>
                        </a:rPr>
                        <a:t>Rp14.615.000,00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5352" marR="35352" marT="0" marB="0"/>
                </a:tc>
                <a:extLst>
                  <a:ext uri="{0D108BD9-81ED-4DB2-BD59-A6C34878D82A}">
                    <a16:rowId xmlns:a16="http://schemas.microsoft.com/office/drawing/2014/main" val="3277017763"/>
                  </a:ext>
                </a:extLst>
              </a:tr>
            </a:tbl>
          </a:graphicData>
        </a:graphic>
      </p:graphicFrame>
    </p:spTree>
    <p:extLst>
      <p:ext uri="{BB962C8B-B14F-4D97-AF65-F5344CB8AC3E}">
        <p14:creationId xmlns:p14="http://schemas.microsoft.com/office/powerpoint/2010/main" val="6325708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5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0F20E92-24EB-BE5A-FC9C-D2112A9D17AC}"/>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7AAFE50F-74F0-82F1-F678-8D28ECA7D6D7}"/>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C7848560-D821-BBDE-D501-861096D9CB47}"/>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692C209A-FACB-F9C8-005B-E0AB3A2C0287}"/>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AE20FEA4-9091-D0B8-20C9-E9B48EA6471E}"/>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69B15C5C-18C1-CE5D-68BD-0B21BE33804F}"/>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AB27EE54-FC86-F5C5-5D9D-57F0CF5173AA}"/>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pic>
        <p:nvPicPr>
          <p:cNvPr id="10" name="Picture 9" descr="A picture containing businesscard&#10;&#10;Description automatically generated">
            <a:extLst>
              <a:ext uri="{FF2B5EF4-FFF2-40B4-BE49-F238E27FC236}">
                <a16:creationId xmlns:a16="http://schemas.microsoft.com/office/drawing/2014/main" id="{B47FE16C-B5C1-C1F1-7E4C-4974E3D8C3F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295400" y="1162050"/>
            <a:ext cx="2819400" cy="2819400"/>
          </a:xfrm>
          <a:prstGeom prst="rect">
            <a:avLst/>
          </a:prstGeom>
          <a:effectLst>
            <a:outerShdw dist="38100" dir="5400000" sx="100693" sy="100693" algn="t" rotWithShape="0">
              <a:prstClr val="black">
                <a:alpha val="32912"/>
              </a:prstClr>
            </a:outerShdw>
          </a:effectLst>
        </p:spPr>
      </p:pic>
      <p:sp>
        <p:nvSpPr>
          <p:cNvPr id="11" name="Google Shape;171;p32">
            <a:extLst>
              <a:ext uri="{FF2B5EF4-FFF2-40B4-BE49-F238E27FC236}">
                <a16:creationId xmlns:a16="http://schemas.microsoft.com/office/drawing/2014/main" id="{2C8FA78D-D039-D539-80AA-63E4CE0A739B}"/>
              </a:ext>
            </a:extLst>
          </p:cNvPr>
          <p:cNvSpPr/>
          <p:nvPr/>
        </p:nvSpPr>
        <p:spPr>
          <a:xfrm>
            <a:off x="4589016" y="1921646"/>
            <a:ext cx="2718547" cy="685800"/>
          </a:xfrm>
          <a:prstGeom prst="roundRect">
            <a:avLst>
              <a:gd name="adj" fmla="val 50000"/>
            </a:avLst>
          </a:prstGeom>
          <a:solidFill>
            <a:schemeClr val="accent5"/>
          </a:solidFill>
          <a:ln>
            <a:noFill/>
          </a:ln>
          <a:effectLst>
            <a:outerShdw dist="76200" dir="3960000" algn="bl" rotWithShape="0">
              <a:schemeClr val="l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2800" dirty="0">
                <a:solidFill>
                  <a:schemeClr val="bg1"/>
                </a:solidFill>
                <a:latin typeface="Cooper Black" panose="0208090404030B020404" pitchFamily="18" charset="77"/>
              </a:rPr>
              <a:t>C. </a:t>
            </a:r>
            <a:r>
              <a:rPr lang="en-US" sz="2800" dirty="0" err="1">
                <a:solidFill>
                  <a:schemeClr val="bg1"/>
                </a:solidFill>
                <a:latin typeface="Cooper Black" panose="0208090404030B020404" pitchFamily="18" charset="77"/>
              </a:rPr>
              <a:t>Inflasi</a:t>
            </a:r>
            <a:endParaRPr sz="2800" dirty="0">
              <a:solidFill>
                <a:schemeClr val="bg1"/>
              </a:solidFill>
              <a:latin typeface="Cooper Black" panose="0208090404030B020404" pitchFamily="18" charset="77"/>
            </a:endParaRPr>
          </a:p>
        </p:txBody>
      </p:sp>
    </p:spTree>
    <p:extLst>
      <p:ext uri="{BB962C8B-B14F-4D97-AF65-F5344CB8AC3E}">
        <p14:creationId xmlns:p14="http://schemas.microsoft.com/office/powerpoint/2010/main" val="36307354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8BF62ED3-15C7-E8CE-1D12-2723D4F04A2D}"/>
              </a:ext>
            </a:extLst>
          </p:cNvPr>
          <p:cNvSpPr/>
          <p:nvPr/>
        </p:nvSpPr>
        <p:spPr>
          <a:xfrm>
            <a:off x="3112290" y="935785"/>
            <a:ext cx="5257800" cy="266700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p>
        </p:txBody>
      </p:sp>
      <p:pic>
        <p:nvPicPr>
          <p:cNvPr id="12" name="Picture 11" descr="A picture containing screenshot, graphics, clipart, lamp&#10;&#10;Description automatically generated">
            <a:extLst>
              <a:ext uri="{FF2B5EF4-FFF2-40B4-BE49-F238E27FC236}">
                <a16:creationId xmlns:a16="http://schemas.microsoft.com/office/drawing/2014/main" id="{D72B9D69-CD8C-11FC-907F-A2B47A78444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35998" y="2466181"/>
            <a:ext cx="2438400" cy="2438400"/>
          </a:xfrm>
          <a:prstGeom prst="rect">
            <a:avLst/>
          </a:prstGeom>
        </p:spPr>
      </p:pic>
      <p:grpSp>
        <p:nvGrpSpPr>
          <p:cNvPr id="2" name="Group 1">
            <a:extLst>
              <a:ext uri="{FF2B5EF4-FFF2-40B4-BE49-F238E27FC236}">
                <a16:creationId xmlns:a16="http://schemas.microsoft.com/office/drawing/2014/main" id="{10F20E92-24EB-BE5A-FC9C-D2112A9D17AC}"/>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7AAFE50F-74F0-82F1-F678-8D28ECA7D6D7}"/>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C7848560-D821-BBDE-D501-861096D9CB47}"/>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692C209A-FACB-F9C8-005B-E0AB3A2C0287}"/>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AE20FEA4-9091-D0B8-20C9-E9B48EA6471E}"/>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69B15C5C-18C1-CE5D-68BD-0B21BE33804F}"/>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AB27EE54-FC86-F5C5-5D9D-57F0CF5173AA}"/>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2260;p38">
            <a:extLst>
              <a:ext uri="{FF2B5EF4-FFF2-40B4-BE49-F238E27FC236}">
                <a16:creationId xmlns:a16="http://schemas.microsoft.com/office/drawing/2014/main" id="{C2D5655D-FA39-1D8C-C0E8-863852D1207C}"/>
              </a:ext>
            </a:extLst>
          </p:cNvPr>
          <p:cNvSpPr txBox="1">
            <a:spLocks/>
          </p:cNvSpPr>
          <p:nvPr/>
        </p:nvSpPr>
        <p:spPr>
          <a:xfrm>
            <a:off x="79985" y="207289"/>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5">
                    <a:lumMod val="50000"/>
                  </a:schemeClr>
                </a:solidFill>
                <a:latin typeface="Hiragino Kaku Gothic StdN W8" panose="020B0800000000000000" pitchFamily="34" charset="-128"/>
                <a:ea typeface="Hiragino Kaku Gothic StdN W8" panose="020B0800000000000000" pitchFamily="34" charset="-128"/>
              </a:rPr>
              <a:t>01</a:t>
            </a:r>
          </a:p>
        </p:txBody>
      </p:sp>
      <p:sp>
        <p:nvSpPr>
          <p:cNvPr id="10" name="Google Shape;2259;p38">
            <a:extLst>
              <a:ext uri="{FF2B5EF4-FFF2-40B4-BE49-F238E27FC236}">
                <a16:creationId xmlns:a16="http://schemas.microsoft.com/office/drawing/2014/main" id="{81E7D302-1AEC-EF4E-B178-7515B77AB4F5}"/>
              </a:ext>
            </a:extLst>
          </p:cNvPr>
          <p:cNvSpPr txBox="1">
            <a:spLocks/>
          </p:cNvSpPr>
          <p:nvPr/>
        </p:nvSpPr>
        <p:spPr>
          <a:xfrm>
            <a:off x="788318" y="252874"/>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accent1">
                    <a:lumMod val="50000"/>
                  </a:schemeClr>
                </a:solidFill>
                <a:latin typeface="Hiragino Kaku Gothic StdN W8" panose="020B0800000000000000" pitchFamily="34" charset="-128"/>
                <a:ea typeface="Hiragino Kaku Gothic StdN W8" panose="020B0800000000000000" pitchFamily="34" charset="-128"/>
              </a:rPr>
              <a:t>Pengertian</a:t>
            </a:r>
            <a:r>
              <a:rPr lang="en-US" sz="1600" dirty="0">
                <a:solidFill>
                  <a:schemeClr val="accent1">
                    <a:lumMod val="50000"/>
                  </a:schemeClr>
                </a:solidFill>
                <a:latin typeface="Hiragino Kaku Gothic StdN W8" panose="020B0800000000000000" pitchFamily="34" charset="-128"/>
                <a:ea typeface="Hiragino Kaku Gothic StdN W8" panose="020B0800000000000000" pitchFamily="34" charset="-128"/>
              </a:rPr>
              <a:t> </a:t>
            </a:r>
            <a:r>
              <a:rPr lang="en-US" sz="1600" dirty="0" err="1">
                <a:solidFill>
                  <a:schemeClr val="accent1">
                    <a:lumMod val="50000"/>
                  </a:schemeClr>
                </a:solidFill>
                <a:latin typeface="Hiragino Kaku Gothic StdN W8" panose="020B0800000000000000" pitchFamily="34" charset="-128"/>
                <a:ea typeface="Hiragino Kaku Gothic StdN W8" panose="020B0800000000000000" pitchFamily="34" charset="-128"/>
              </a:rPr>
              <a:t>Inflasi</a:t>
            </a:r>
            <a:endParaRPr lang="en-US" sz="1600" dirty="0">
              <a:solidFill>
                <a:schemeClr val="accent1">
                  <a:lumMod val="50000"/>
                </a:schemeClr>
              </a:solidFill>
              <a:latin typeface="Hiragino Kaku Gothic StdN W8" panose="020B0800000000000000" pitchFamily="34" charset="-128"/>
              <a:ea typeface="Hiragino Kaku Gothic StdN W8" panose="020B0800000000000000" pitchFamily="34" charset="-128"/>
            </a:endParaRPr>
          </a:p>
        </p:txBody>
      </p:sp>
      <p:sp>
        <p:nvSpPr>
          <p:cNvPr id="15" name="TextBox 14">
            <a:extLst>
              <a:ext uri="{FF2B5EF4-FFF2-40B4-BE49-F238E27FC236}">
                <a16:creationId xmlns:a16="http://schemas.microsoft.com/office/drawing/2014/main" id="{4CAFBD28-FB6E-8051-2577-67715D32D8CD}"/>
              </a:ext>
            </a:extLst>
          </p:cNvPr>
          <p:cNvSpPr txBox="1"/>
          <p:nvPr/>
        </p:nvSpPr>
        <p:spPr>
          <a:xfrm>
            <a:off x="3200400" y="1038179"/>
            <a:ext cx="5105400" cy="2462213"/>
          </a:xfrm>
          <a:prstGeom prst="rect">
            <a:avLst/>
          </a:prstGeom>
          <a:noFill/>
        </p:spPr>
        <p:txBody>
          <a:bodyPr wrap="square">
            <a:spAutoFit/>
          </a:bodyPr>
          <a:lstStyle/>
          <a:p>
            <a:pPr algn="just"/>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adalah</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suatu</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keadaan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perekonomian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ketika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harga-harga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secara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umum</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mengalami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kenaikan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Kenaikan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harga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itu</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berlangsung</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dalam</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jangka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panjang</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Kenaikan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harga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yang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bersifat</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sementara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seperti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kenaikan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harga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pada masa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lebaran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tidak</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dianggap</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sebagai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Hal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ini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karena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biasanya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setelah</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masa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lebaran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harga-harga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akan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turun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kembali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secara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umum</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terjadi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karena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jumlah</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uang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beredar</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lebih</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banyak</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daripada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yang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diperlukan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merupakan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suatu</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gejala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ekonomi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yang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tidak</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pernah</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dihilangkan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secara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tuntas</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Usaha yang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dilakukan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biasanya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hanya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sampai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sebatas</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mengurangi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mengendalikannya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endParaRPr lang="id-ID" sz="1400" dirty="0">
              <a:latin typeface="Quire Sans Light" panose="020B0302040400020003" pitchFamily="34" charset="0"/>
            </a:endParaRPr>
          </a:p>
        </p:txBody>
      </p:sp>
    </p:spTree>
    <p:extLst>
      <p:ext uri="{BB962C8B-B14F-4D97-AF65-F5344CB8AC3E}">
        <p14:creationId xmlns:p14="http://schemas.microsoft.com/office/powerpoint/2010/main" val="16020557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0F20E92-24EB-BE5A-FC9C-D2112A9D17AC}"/>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7AAFE50F-74F0-82F1-F678-8D28ECA7D6D7}"/>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C7848560-D821-BBDE-D501-861096D9CB47}"/>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692C209A-FACB-F9C8-005B-E0AB3A2C0287}"/>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AE20FEA4-9091-D0B8-20C9-E9B48EA6471E}"/>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69B15C5C-18C1-CE5D-68BD-0B21BE33804F}"/>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AB27EE54-FC86-F5C5-5D9D-57F0CF5173AA}"/>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2260;p38">
            <a:extLst>
              <a:ext uri="{FF2B5EF4-FFF2-40B4-BE49-F238E27FC236}">
                <a16:creationId xmlns:a16="http://schemas.microsoft.com/office/drawing/2014/main" id="{C2D5655D-FA39-1D8C-C0E8-863852D1207C}"/>
              </a:ext>
            </a:extLst>
          </p:cNvPr>
          <p:cNvSpPr txBox="1">
            <a:spLocks/>
          </p:cNvSpPr>
          <p:nvPr/>
        </p:nvSpPr>
        <p:spPr>
          <a:xfrm>
            <a:off x="79985" y="207289"/>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5">
                    <a:lumMod val="50000"/>
                  </a:schemeClr>
                </a:solidFill>
                <a:latin typeface="Hiragino Kaku Gothic StdN W8" panose="020B0800000000000000" pitchFamily="34" charset="-128"/>
                <a:ea typeface="Hiragino Kaku Gothic StdN W8" panose="020B0800000000000000" pitchFamily="34" charset="-128"/>
              </a:rPr>
              <a:t>02</a:t>
            </a:r>
          </a:p>
        </p:txBody>
      </p:sp>
      <p:sp>
        <p:nvSpPr>
          <p:cNvPr id="10" name="Google Shape;2259;p38">
            <a:extLst>
              <a:ext uri="{FF2B5EF4-FFF2-40B4-BE49-F238E27FC236}">
                <a16:creationId xmlns:a16="http://schemas.microsoft.com/office/drawing/2014/main" id="{81E7D302-1AEC-EF4E-B178-7515B77AB4F5}"/>
              </a:ext>
            </a:extLst>
          </p:cNvPr>
          <p:cNvSpPr txBox="1">
            <a:spLocks/>
          </p:cNvSpPr>
          <p:nvPr/>
        </p:nvSpPr>
        <p:spPr>
          <a:xfrm>
            <a:off x="788318" y="252874"/>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accent1">
                    <a:lumMod val="50000"/>
                  </a:schemeClr>
                </a:solidFill>
                <a:latin typeface="Hiragino Kaku Gothic StdN W8" panose="020B0800000000000000" pitchFamily="34" charset="-128"/>
                <a:ea typeface="Hiragino Kaku Gothic StdN W8" panose="020B0800000000000000" pitchFamily="34" charset="-128"/>
              </a:rPr>
              <a:t>Penyebab</a:t>
            </a:r>
            <a:r>
              <a:rPr lang="en-US" sz="1600" dirty="0">
                <a:solidFill>
                  <a:schemeClr val="accent1">
                    <a:lumMod val="50000"/>
                  </a:schemeClr>
                </a:solidFill>
                <a:latin typeface="Hiragino Kaku Gothic StdN W8" panose="020B0800000000000000" pitchFamily="34" charset="-128"/>
                <a:ea typeface="Hiragino Kaku Gothic StdN W8" panose="020B0800000000000000" pitchFamily="34" charset="-128"/>
              </a:rPr>
              <a:t> </a:t>
            </a:r>
            <a:r>
              <a:rPr lang="en-US" sz="1600" dirty="0" err="1">
                <a:solidFill>
                  <a:schemeClr val="accent1">
                    <a:lumMod val="50000"/>
                  </a:schemeClr>
                </a:solidFill>
                <a:latin typeface="Hiragino Kaku Gothic StdN W8" panose="020B0800000000000000" pitchFamily="34" charset="-128"/>
                <a:ea typeface="Hiragino Kaku Gothic StdN W8" panose="020B0800000000000000" pitchFamily="34" charset="-128"/>
              </a:rPr>
              <a:t>Inflasi</a:t>
            </a:r>
            <a:endParaRPr lang="en-US" sz="1600" dirty="0">
              <a:solidFill>
                <a:schemeClr val="accent1">
                  <a:lumMod val="50000"/>
                </a:schemeClr>
              </a:solidFill>
              <a:latin typeface="Hiragino Kaku Gothic StdN W8" panose="020B0800000000000000" pitchFamily="34" charset="-128"/>
              <a:ea typeface="Hiragino Kaku Gothic StdN W8" panose="020B0800000000000000" pitchFamily="34" charset="-128"/>
            </a:endParaRPr>
          </a:p>
        </p:txBody>
      </p:sp>
      <p:sp>
        <p:nvSpPr>
          <p:cNvPr id="11" name="Google Shape;467;p34">
            <a:extLst>
              <a:ext uri="{FF2B5EF4-FFF2-40B4-BE49-F238E27FC236}">
                <a16:creationId xmlns:a16="http://schemas.microsoft.com/office/drawing/2014/main" id="{D7438E74-839E-76FE-32F5-FFF0637AB131}"/>
              </a:ext>
            </a:extLst>
          </p:cNvPr>
          <p:cNvSpPr/>
          <p:nvPr/>
        </p:nvSpPr>
        <p:spPr>
          <a:xfrm>
            <a:off x="349614" y="783421"/>
            <a:ext cx="500609" cy="386830"/>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dirty="0">
                <a:solidFill>
                  <a:schemeClr val="bg1"/>
                </a:solidFill>
                <a:latin typeface="Quire Sans" panose="020B0502040400020003" pitchFamily="34" charset="0"/>
                <a:cs typeface="Quire Sans" panose="020B0502040400020003" pitchFamily="34" charset="0"/>
              </a:rPr>
              <a:t>a.</a:t>
            </a:r>
            <a:endParaRPr sz="1400" b="1" dirty="0">
              <a:solidFill>
                <a:schemeClr val="bg1"/>
              </a:solidFill>
              <a:latin typeface="Quire Sans" panose="020B0502040400020003" pitchFamily="34" charset="0"/>
              <a:cs typeface="Quire Sans" panose="020B0502040400020003" pitchFamily="34" charset="0"/>
            </a:endParaRPr>
          </a:p>
        </p:txBody>
      </p:sp>
      <p:sp>
        <p:nvSpPr>
          <p:cNvPr id="13" name="TextBox 12">
            <a:extLst>
              <a:ext uri="{FF2B5EF4-FFF2-40B4-BE49-F238E27FC236}">
                <a16:creationId xmlns:a16="http://schemas.microsoft.com/office/drawing/2014/main" id="{9B48C7C7-2A76-2244-9375-6442A4846265}"/>
              </a:ext>
            </a:extLst>
          </p:cNvPr>
          <p:cNvSpPr txBox="1"/>
          <p:nvPr/>
        </p:nvSpPr>
        <p:spPr>
          <a:xfrm>
            <a:off x="878897" y="862474"/>
            <a:ext cx="3952043" cy="523220"/>
          </a:xfrm>
          <a:prstGeom prst="rect">
            <a:avLst/>
          </a:prstGeom>
          <a:noFill/>
        </p:spPr>
        <p:txBody>
          <a:bodyPr wrap="square" rtlCol="0">
            <a:spAutoFit/>
          </a:bodyPr>
          <a:lstStyle/>
          <a:p>
            <a:pPr algn="just"/>
            <a:r>
              <a:rPr lang="id-ID" sz="1400" b="1" dirty="0">
                <a:solidFill>
                  <a:schemeClr val="accent1">
                    <a:lumMod val="50000"/>
                  </a:schemeClr>
                </a:solidFill>
                <a:latin typeface="Quire Sans" panose="020B0502040400020003" pitchFamily="34" charset="0"/>
                <a:cs typeface="Quire Sans" panose="020B0502040400020003" pitchFamily="34" charset="0"/>
              </a:rPr>
              <a:t>Inflasi Tarikan Permintaan </a:t>
            </a:r>
            <a:r>
              <a:rPr lang="id-ID" sz="1400" b="1" i="1" dirty="0">
                <a:solidFill>
                  <a:schemeClr val="accent1">
                    <a:lumMod val="50000"/>
                  </a:schemeClr>
                </a:solidFill>
                <a:latin typeface="Quire Sans" panose="020B0502040400020003" pitchFamily="34" charset="0"/>
                <a:cs typeface="Quire Sans" panose="020B0502040400020003" pitchFamily="34" charset="0"/>
              </a:rPr>
              <a:t>(</a:t>
            </a:r>
            <a:r>
              <a:rPr lang="id-ID" sz="1400" b="1" i="1" dirty="0" err="1">
                <a:solidFill>
                  <a:schemeClr val="accent1">
                    <a:lumMod val="50000"/>
                  </a:schemeClr>
                </a:solidFill>
                <a:latin typeface="Quire Sans" panose="020B0502040400020003" pitchFamily="34" charset="0"/>
                <a:cs typeface="Quire Sans" panose="020B0502040400020003" pitchFamily="34" charset="0"/>
              </a:rPr>
              <a:t>Demand-Pull</a:t>
            </a:r>
            <a:r>
              <a:rPr lang="id-ID" sz="1400" b="1" i="1" dirty="0">
                <a:solidFill>
                  <a:schemeClr val="accent1">
                    <a:lumMod val="50000"/>
                  </a:schemeClr>
                </a:solidFill>
                <a:latin typeface="Quire Sans" panose="020B0502040400020003" pitchFamily="34" charset="0"/>
                <a:cs typeface="Quire Sans" panose="020B0502040400020003" pitchFamily="34" charset="0"/>
              </a:rPr>
              <a:t> </a:t>
            </a:r>
            <a:r>
              <a:rPr lang="id-ID" sz="1400" b="1" i="1" dirty="0" err="1">
                <a:solidFill>
                  <a:schemeClr val="accent1">
                    <a:lumMod val="50000"/>
                  </a:schemeClr>
                </a:solidFill>
                <a:latin typeface="Quire Sans" panose="020B0502040400020003" pitchFamily="34" charset="0"/>
                <a:cs typeface="Quire Sans" panose="020B0502040400020003" pitchFamily="34" charset="0"/>
              </a:rPr>
              <a:t>Inflation</a:t>
            </a:r>
            <a:r>
              <a:rPr lang="id-ID" sz="1400" b="1" i="1" dirty="0">
                <a:solidFill>
                  <a:schemeClr val="accent1">
                    <a:lumMod val="50000"/>
                  </a:schemeClr>
                </a:solidFill>
                <a:latin typeface="Quire Sans" panose="020B0502040400020003" pitchFamily="34" charset="0"/>
                <a:cs typeface="Quire Sans" panose="020B0502040400020003" pitchFamily="34" charset="0"/>
              </a:rPr>
              <a:t>)</a:t>
            </a:r>
          </a:p>
        </p:txBody>
      </p:sp>
      <p:pic>
        <p:nvPicPr>
          <p:cNvPr id="14" name="Picture 13">
            <a:extLst>
              <a:ext uri="{FF2B5EF4-FFF2-40B4-BE49-F238E27FC236}">
                <a16:creationId xmlns:a16="http://schemas.microsoft.com/office/drawing/2014/main" id="{6C7E961E-6CDC-2B49-C777-89F9482288DA}"/>
              </a:ext>
            </a:extLst>
          </p:cNvPr>
          <p:cNvPicPr>
            <a:picLocks noChangeAspect="1"/>
          </p:cNvPicPr>
          <p:nvPr/>
        </p:nvPicPr>
        <p:blipFill>
          <a:blip r:embed="rId5"/>
          <a:stretch>
            <a:fillRect/>
          </a:stretch>
        </p:blipFill>
        <p:spPr>
          <a:xfrm>
            <a:off x="5556682" y="783421"/>
            <a:ext cx="2667000" cy="2109238"/>
          </a:xfrm>
          <a:prstGeom prst="rect">
            <a:avLst/>
          </a:prstGeom>
        </p:spPr>
      </p:pic>
      <p:sp>
        <p:nvSpPr>
          <p:cNvPr id="16" name="TextBox 15">
            <a:extLst>
              <a:ext uri="{FF2B5EF4-FFF2-40B4-BE49-F238E27FC236}">
                <a16:creationId xmlns:a16="http://schemas.microsoft.com/office/drawing/2014/main" id="{85ACB201-4ED8-D7D1-8761-DE0280A6603B}"/>
              </a:ext>
            </a:extLst>
          </p:cNvPr>
          <p:cNvSpPr txBox="1"/>
          <p:nvPr/>
        </p:nvSpPr>
        <p:spPr>
          <a:xfrm>
            <a:off x="878897" y="1385694"/>
            <a:ext cx="3952043" cy="2222403"/>
          </a:xfrm>
          <a:prstGeom prst="rect">
            <a:avLst/>
          </a:prstGeom>
          <a:noFill/>
        </p:spPr>
        <p:txBody>
          <a:bodyPr wrap="square" rtlCol="0">
            <a:spAutoFit/>
          </a:bodyPr>
          <a:lstStyle/>
          <a:p>
            <a:pPr algn="just">
              <a:lnSpc>
                <a:spcPct val="107000"/>
              </a:lnSpc>
              <a:spcAft>
                <a:spcPts val="800"/>
              </a:spcAft>
            </a:pP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seperti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terjadi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karena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adanya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kenaikan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permintaan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untuk</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beberapa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jenis</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barang</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Dalam</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hal</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permintaan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masyarakat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meningkat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secara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agregat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i="1" dirty="0">
                <a:effectLst/>
                <a:latin typeface="Quire Sans Light" panose="020B0302040400020003" pitchFamily="34" charset="0"/>
                <a:ea typeface="Calibri" panose="020F0502020204030204" pitchFamily="34" charset="0"/>
                <a:cs typeface="Times New Roman" panose="02020603050405020304" pitchFamily="18" charset="0"/>
              </a:rPr>
              <a:t>aggregate demand</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Peningkatan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permintaan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terjadi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karena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peningkatan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belanja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pemerintah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peningkatan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permintaan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barang</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untuk</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diekspor</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peningkatan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permintaan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barang</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untuk</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kebutuhan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swasta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Kenaikan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permintaan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masyarakat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i="1" dirty="0">
                <a:effectLst/>
                <a:latin typeface="Quire Sans Light" panose="020B0302040400020003" pitchFamily="34" charset="0"/>
                <a:ea typeface="Calibri" panose="020F0502020204030204" pitchFamily="34" charset="0"/>
                <a:cs typeface="Times New Roman" panose="02020603050405020304" pitchFamily="18" charset="0"/>
              </a:rPr>
              <a:t>aggregate demand</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mengakibatkan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harga-harga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naik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karena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penawaran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tetap</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endParaRPr lang="en-US" sz="1300" dirty="0">
              <a:effectLst/>
              <a:latin typeface="Quire Sans Light" panose="020B0302040400020003" pitchFamily="34" charset="0"/>
              <a:ea typeface="Calibri" panose="020F0502020204030204" pitchFamily="34" charset="0"/>
              <a:cs typeface="Times New Roman" panose="02020603050405020304" pitchFamily="18" charset="0"/>
            </a:endParaRPr>
          </a:p>
        </p:txBody>
      </p:sp>
      <p:sp>
        <p:nvSpPr>
          <p:cNvPr id="17" name="TextBox 16">
            <a:extLst>
              <a:ext uri="{FF2B5EF4-FFF2-40B4-BE49-F238E27FC236}">
                <a16:creationId xmlns:a16="http://schemas.microsoft.com/office/drawing/2014/main" id="{FEDC995F-B004-1EAC-C4E3-5384F9CD3407}"/>
              </a:ext>
            </a:extLst>
          </p:cNvPr>
          <p:cNvSpPr txBox="1"/>
          <p:nvPr/>
        </p:nvSpPr>
        <p:spPr>
          <a:xfrm>
            <a:off x="5308932" y="2946698"/>
            <a:ext cx="3174337" cy="1569660"/>
          </a:xfrm>
          <a:prstGeom prst="rect">
            <a:avLst/>
          </a:prstGeom>
          <a:noFill/>
        </p:spPr>
        <p:txBody>
          <a:bodyPr wrap="square" rtlCol="0">
            <a:spAutoFit/>
          </a:bodyPr>
          <a:lstStyle/>
          <a:p>
            <a:pPr algn="just"/>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Mula-mula</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permintaan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masyarakat</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digambarkan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oleh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kurva</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D dan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penawaran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digambarkan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oleh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kurva</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S.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Jumlah</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barang</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yang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diminta</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adalah</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Q</a:t>
            </a:r>
            <a:r>
              <a:rPr lang="en-ID" sz="1200" baseline="-25000" dirty="0">
                <a:effectLst/>
                <a:latin typeface="Quire Sans Light" panose="020B0302040400020003" pitchFamily="34" charset="0"/>
                <a:ea typeface="Calibri" panose="020F0502020204030204" pitchFamily="34" charset="0"/>
                <a:cs typeface="Times New Roman" panose="02020603050405020304" pitchFamily="18" charset="0"/>
              </a:rPr>
              <a:t>0</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Permintaan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naik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menjadi</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D</a:t>
            </a:r>
            <a:r>
              <a:rPr lang="en-ID" sz="1200" baseline="-25000" dirty="0">
                <a:effectLst/>
                <a:latin typeface="Quire Sans Light" panose="020B0302040400020003" pitchFamily="34" charset="0"/>
                <a:ea typeface="Calibri" panose="020F0502020204030204" pitchFamily="34" charset="0"/>
                <a:cs typeface="Times New Roman" panose="02020603050405020304" pitchFamily="18" charset="0"/>
              </a:rPr>
              <a:t>1</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sehingga</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kurva</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permintaan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bergeser</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ke</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kanan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Akibatnya</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jumlah</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permintaan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dari</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Q</a:t>
            </a:r>
            <a:r>
              <a:rPr lang="en-ID" sz="1200" baseline="-25000" dirty="0">
                <a:effectLst/>
                <a:latin typeface="Quire Sans Light" panose="020B0302040400020003" pitchFamily="34" charset="0"/>
                <a:ea typeface="Calibri" panose="020F0502020204030204" pitchFamily="34" charset="0"/>
                <a:cs typeface="Times New Roman" panose="02020603050405020304" pitchFamily="18" charset="0"/>
              </a:rPr>
              <a:t>0</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bergeser</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ke</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Q</a:t>
            </a:r>
            <a:r>
              <a:rPr lang="en-ID" sz="1200" baseline="-25000" dirty="0">
                <a:effectLst/>
                <a:latin typeface="Quire Sans Light" panose="020B0302040400020003" pitchFamily="34" charset="0"/>
                <a:ea typeface="Calibri" panose="020F0502020204030204" pitchFamily="34" charset="0"/>
                <a:cs typeface="Times New Roman" panose="02020603050405020304" pitchFamily="18" charset="0"/>
              </a:rPr>
              <a:t>1</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Akibat</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yang lain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adalah</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harga</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bergeser</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dari</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P</a:t>
            </a:r>
            <a:r>
              <a:rPr lang="en-ID" sz="1200" baseline="-25000" dirty="0">
                <a:effectLst/>
                <a:latin typeface="Quire Sans Light" panose="020B0302040400020003" pitchFamily="34" charset="0"/>
                <a:ea typeface="Calibri" panose="020F0502020204030204" pitchFamily="34" charset="0"/>
                <a:cs typeface="Times New Roman" panose="02020603050405020304" pitchFamily="18" charset="0"/>
              </a:rPr>
              <a:t>0</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ke</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P</a:t>
            </a:r>
            <a:r>
              <a:rPr lang="en-ID" sz="1200" baseline="-25000" dirty="0">
                <a:effectLst/>
                <a:latin typeface="Quire Sans Light" panose="020B0302040400020003" pitchFamily="34" charset="0"/>
                <a:ea typeface="Calibri" panose="020F0502020204030204" pitchFamily="34" charset="0"/>
                <a:cs typeface="Times New Roman" panose="02020603050405020304" pitchFamily="18" charset="0"/>
              </a:rPr>
              <a:t>1</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harga</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naik).</a:t>
            </a:r>
            <a:endParaRPr lang="en-US" sz="1200" dirty="0">
              <a:effectLst/>
              <a:latin typeface="Quire Sans Light" panose="020B03020404000200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967486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0F20E92-24EB-BE5A-FC9C-D2112A9D17AC}"/>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7AAFE50F-74F0-82F1-F678-8D28ECA7D6D7}"/>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C7848560-D821-BBDE-D501-861096D9CB47}"/>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692C209A-FACB-F9C8-005B-E0AB3A2C0287}"/>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AE20FEA4-9091-D0B8-20C9-E9B48EA6471E}"/>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69B15C5C-18C1-CE5D-68BD-0B21BE33804F}"/>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AB27EE54-FC86-F5C5-5D9D-57F0CF5173AA}"/>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2260;p38">
            <a:extLst>
              <a:ext uri="{FF2B5EF4-FFF2-40B4-BE49-F238E27FC236}">
                <a16:creationId xmlns:a16="http://schemas.microsoft.com/office/drawing/2014/main" id="{C2D5655D-FA39-1D8C-C0E8-863852D1207C}"/>
              </a:ext>
            </a:extLst>
          </p:cNvPr>
          <p:cNvSpPr txBox="1">
            <a:spLocks/>
          </p:cNvSpPr>
          <p:nvPr/>
        </p:nvSpPr>
        <p:spPr>
          <a:xfrm>
            <a:off x="79985" y="207289"/>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5">
                    <a:lumMod val="50000"/>
                  </a:schemeClr>
                </a:solidFill>
                <a:latin typeface="Hiragino Kaku Gothic StdN W8" panose="020B0800000000000000" pitchFamily="34" charset="-128"/>
                <a:ea typeface="Hiragino Kaku Gothic StdN W8" panose="020B0800000000000000" pitchFamily="34" charset="-128"/>
              </a:rPr>
              <a:t>02</a:t>
            </a:r>
          </a:p>
        </p:txBody>
      </p:sp>
      <p:sp>
        <p:nvSpPr>
          <p:cNvPr id="10" name="Google Shape;2259;p38">
            <a:extLst>
              <a:ext uri="{FF2B5EF4-FFF2-40B4-BE49-F238E27FC236}">
                <a16:creationId xmlns:a16="http://schemas.microsoft.com/office/drawing/2014/main" id="{81E7D302-1AEC-EF4E-B178-7515B77AB4F5}"/>
              </a:ext>
            </a:extLst>
          </p:cNvPr>
          <p:cNvSpPr txBox="1">
            <a:spLocks/>
          </p:cNvSpPr>
          <p:nvPr/>
        </p:nvSpPr>
        <p:spPr>
          <a:xfrm>
            <a:off x="788318" y="252874"/>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accent1">
                    <a:lumMod val="50000"/>
                  </a:schemeClr>
                </a:solidFill>
                <a:latin typeface="Hiragino Kaku Gothic StdN W8" panose="020B0800000000000000" pitchFamily="34" charset="-128"/>
                <a:ea typeface="Hiragino Kaku Gothic StdN W8" panose="020B0800000000000000" pitchFamily="34" charset="-128"/>
              </a:rPr>
              <a:t>Penyebab</a:t>
            </a:r>
            <a:r>
              <a:rPr lang="en-US" sz="1600" dirty="0">
                <a:solidFill>
                  <a:schemeClr val="accent1">
                    <a:lumMod val="50000"/>
                  </a:schemeClr>
                </a:solidFill>
                <a:latin typeface="Hiragino Kaku Gothic StdN W8" panose="020B0800000000000000" pitchFamily="34" charset="-128"/>
                <a:ea typeface="Hiragino Kaku Gothic StdN W8" panose="020B0800000000000000" pitchFamily="34" charset="-128"/>
              </a:rPr>
              <a:t> </a:t>
            </a:r>
            <a:r>
              <a:rPr lang="en-US" sz="1600" dirty="0" err="1">
                <a:solidFill>
                  <a:schemeClr val="accent1">
                    <a:lumMod val="50000"/>
                  </a:schemeClr>
                </a:solidFill>
                <a:latin typeface="Hiragino Kaku Gothic StdN W8" panose="020B0800000000000000" pitchFamily="34" charset="-128"/>
                <a:ea typeface="Hiragino Kaku Gothic StdN W8" panose="020B0800000000000000" pitchFamily="34" charset="-128"/>
              </a:rPr>
              <a:t>Inflasi</a:t>
            </a:r>
            <a:endParaRPr lang="en-US" sz="1600" dirty="0">
              <a:solidFill>
                <a:schemeClr val="accent1">
                  <a:lumMod val="50000"/>
                </a:schemeClr>
              </a:solidFill>
              <a:latin typeface="Hiragino Kaku Gothic StdN W8" panose="020B0800000000000000" pitchFamily="34" charset="-128"/>
              <a:ea typeface="Hiragino Kaku Gothic StdN W8" panose="020B0800000000000000" pitchFamily="34" charset="-128"/>
            </a:endParaRPr>
          </a:p>
        </p:txBody>
      </p:sp>
      <p:sp>
        <p:nvSpPr>
          <p:cNvPr id="11" name="Google Shape;467;p34">
            <a:extLst>
              <a:ext uri="{FF2B5EF4-FFF2-40B4-BE49-F238E27FC236}">
                <a16:creationId xmlns:a16="http://schemas.microsoft.com/office/drawing/2014/main" id="{D7438E74-839E-76FE-32F5-FFF0637AB131}"/>
              </a:ext>
            </a:extLst>
          </p:cNvPr>
          <p:cNvSpPr/>
          <p:nvPr/>
        </p:nvSpPr>
        <p:spPr>
          <a:xfrm>
            <a:off x="349614" y="783421"/>
            <a:ext cx="500609" cy="386830"/>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dirty="0">
                <a:solidFill>
                  <a:schemeClr val="bg1"/>
                </a:solidFill>
                <a:latin typeface="Quire Sans" panose="020B0502040400020003" pitchFamily="34" charset="0"/>
                <a:cs typeface="Quire Sans" panose="020B0502040400020003" pitchFamily="34" charset="0"/>
              </a:rPr>
              <a:t>b.</a:t>
            </a:r>
            <a:endParaRPr sz="1400" b="1" dirty="0">
              <a:solidFill>
                <a:schemeClr val="bg1"/>
              </a:solidFill>
              <a:latin typeface="Quire Sans" panose="020B0502040400020003" pitchFamily="34" charset="0"/>
              <a:cs typeface="Quire Sans" panose="020B0502040400020003" pitchFamily="34" charset="0"/>
            </a:endParaRPr>
          </a:p>
        </p:txBody>
      </p:sp>
      <p:sp>
        <p:nvSpPr>
          <p:cNvPr id="13" name="TextBox 12">
            <a:extLst>
              <a:ext uri="{FF2B5EF4-FFF2-40B4-BE49-F238E27FC236}">
                <a16:creationId xmlns:a16="http://schemas.microsoft.com/office/drawing/2014/main" id="{9B48C7C7-2A76-2244-9375-6442A4846265}"/>
              </a:ext>
            </a:extLst>
          </p:cNvPr>
          <p:cNvSpPr txBox="1"/>
          <p:nvPr/>
        </p:nvSpPr>
        <p:spPr>
          <a:xfrm>
            <a:off x="878897" y="862474"/>
            <a:ext cx="5217103" cy="307777"/>
          </a:xfrm>
          <a:prstGeom prst="rect">
            <a:avLst/>
          </a:prstGeom>
          <a:noFill/>
        </p:spPr>
        <p:txBody>
          <a:bodyPr wrap="square" rtlCol="0">
            <a:spAutoFit/>
          </a:bodyPr>
          <a:lstStyle/>
          <a:p>
            <a:pPr algn="just"/>
            <a:r>
              <a:rPr lang="id-ID" sz="1400" b="1" dirty="0">
                <a:solidFill>
                  <a:schemeClr val="accent1">
                    <a:lumMod val="50000"/>
                  </a:schemeClr>
                </a:solidFill>
                <a:latin typeface="Quire Sans" panose="020B0502040400020003" pitchFamily="34" charset="0"/>
                <a:cs typeface="Quire Sans" panose="020B0502040400020003" pitchFamily="34" charset="0"/>
              </a:rPr>
              <a:t>Inflasi Dorongan Biaya Produksi </a:t>
            </a:r>
            <a:r>
              <a:rPr lang="id-ID" sz="1400" b="1" i="1" dirty="0">
                <a:solidFill>
                  <a:schemeClr val="accent1">
                    <a:lumMod val="50000"/>
                  </a:schemeClr>
                </a:solidFill>
                <a:latin typeface="Quire Sans" panose="020B0502040400020003" pitchFamily="34" charset="0"/>
                <a:cs typeface="Quire Sans" panose="020B0502040400020003" pitchFamily="34" charset="0"/>
              </a:rPr>
              <a:t>(</a:t>
            </a:r>
            <a:r>
              <a:rPr lang="id-ID" sz="1400" b="1" i="1" dirty="0" err="1">
                <a:solidFill>
                  <a:schemeClr val="accent1">
                    <a:lumMod val="50000"/>
                  </a:schemeClr>
                </a:solidFill>
                <a:latin typeface="Quire Sans" panose="020B0502040400020003" pitchFamily="34" charset="0"/>
                <a:cs typeface="Quire Sans" panose="020B0502040400020003" pitchFamily="34" charset="0"/>
              </a:rPr>
              <a:t>Cost-Push</a:t>
            </a:r>
            <a:r>
              <a:rPr lang="id-ID" sz="1400" b="1" i="1" dirty="0">
                <a:solidFill>
                  <a:schemeClr val="accent1">
                    <a:lumMod val="50000"/>
                  </a:schemeClr>
                </a:solidFill>
                <a:latin typeface="Quire Sans" panose="020B0502040400020003" pitchFamily="34" charset="0"/>
                <a:cs typeface="Quire Sans" panose="020B0502040400020003" pitchFamily="34" charset="0"/>
              </a:rPr>
              <a:t> </a:t>
            </a:r>
            <a:r>
              <a:rPr lang="id-ID" sz="1400" b="1" i="1" dirty="0" err="1">
                <a:solidFill>
                  <a:schemeClr val="accent1">
                    <a:lumMod val="50000"/>
                  </a:schemeClr>
                </a:solidFill>
                <a:latin typeface="Quire Sans" panose="020B0502040400020003" pitchFamily="34" charset="0"/>
                <a:cs typeface="Quire Sans" panose="020B0502040400020003" pitchFamily="34" charset="0"/>
              </a:rPr>
              <a:t>Inflation</a:t>
            </a:r>
            <a:r>
              <a:rPr lang="id-ID" sz="1400" b="1" i="1" dirty="0">
                <a:solidFill>
                  <a:schemeClr val="accent1">
                    <a:lumMod val="50000"/>
                  </a:schemeClr>
                </a:solidFill>
                <a:latin typeface="Quire Sans" panose="020B0502040400020003" pitchFamily="34" charset="0"/>
                <a:cs typeface="Quire Sans" panose="020B0502040400020003" pitchFamily="34" charset="0"/>
              </a:rPr>
              <a:t>)</a:t>
            </a:r>
          </a:p>
        </p:txBody>
      </p:sp>
      <p:sp>
        <p:nvSpPr>
          <p:cNvPr id="16" name="TextBox 15">
            <a:extLst>
              <a:ext uri="{FF2B5EF4-FFF2-40B4-BE49-F238E27FC236}">
                <a16:creationId xmlns:a16="http://schemas.microsoft.com/office/drawing/2014/main" id="{85ACB201-4ED8-D7D1-8761-DE0280A6603B}"/>
              </a:ext>
            </a:extLst>
          </p:cNvPr>
          <p:cNvSpPr txBox="1"/>
          <p:nvPr/>
        </p:nvSpPr>
        <p:spPr>
          <a:xfrm>
            <a:off x="878897" y="1209666"/>
            <a:ext cx="7589700" cy="1003288"/>
          </a:xfrm>
          <a:prstGeom prst="rect">
            <a:avLst/>
          </a:prstGeom>
          <a:noFill/>
        </p:spPr>
        <p:txBody>
          <a:bodyPr wrap="square" rtlCol="0">
            <a:spAutoFit/>
          </a:bodyPr>
          <a:lstStyle/>
          <a:p>
            <a:pPr algn="just">
              <a:lnSpc>
                <a:spcPct val="107000"/>
              </a:lnSpc>
              <a:spcAft>
                <a:spcPts val="800"/>
              </a:spcAft>
            </a:pP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seperti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ini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terjadi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karena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adanya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kenaikan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biaya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produksi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Kenaikan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biaya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produksi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terjadi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karena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kenaikan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harga-harga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bahan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baku</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misalnya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karena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keberhasilan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serikat</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buruh</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dalam</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menaikkan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upah</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atau</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karena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kenaikan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bahan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bakar</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minyak</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Kenaikan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biaya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produksi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mengakibatkan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harga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naik dan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terjadilah</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endParaRPr lang="en-US" sz="1400" dirty="0">
              <a:effectLst/>
              <a:latin typeface="Quire Sans Light" panose="020B0302040400020003" pitchFamily="34" charset="0"/>
              <a:ea typeface="Calibri" panose="020F0502020204030204" pitchFamily="34" charset="0"/>
              <a:cs typeface="Times New Roman" panose="02020603050405020304" pitchFamily="18" charset="0"/>
            </a:endParaRPr>
          </a:p>
        </p:txBody>
      </p:sp>
      <p:sp>
        <p:nvSpPr>
          <p:cNvPr id="17" name="TextBox 16">
            <a:extLst>
              <a:ext uri="{FF2B5EF4-FFF2-40B4-BE49-F238E27FC236}">
                <a16:creationId xmlns:a16="http://schemas.microsoft.com/office/drawing/2014/main" id="{FEDC995F-B004-1EAC-C4E3-5384F9CD3407}"/>
              </a:ext>
            </a:extLst>
          </p:cNvPr>
          <p:cNvSpPr txBox="1"/>
          <p:nvPr/>
        </p:nvSpPr>
        <p:spPr>
          <a:xfrm>
            <a:off x="3566728" y="2699241"/>
            <a:ext cx="4901869" cy="1268552"/>
          </a:xfrm>
          <a:prstGeom prst="rect">
            <a:avLst/>
          </a:prstGeom>
          <a:noFill/>
        </p:spPr>
        <p:txBody>
          <a:bodyPr wrap="square" rtlCol="0">
            <a:spAutoFit/>
          </a:bodyPr>
          <a:lstStyle/>
          <a:p>
            <a:pPr algn="just">
              <a:lnSpc>
                <a:spcPct val="107000"/>
              </a:lnSpc>
              <a:spcAft>
                <a:spcPts val="800"/>
              </a:spcAft>
            </a:pP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Mula-mula</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penawaran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digambarkan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oleh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kurva</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S dan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permintaan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digambarkan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oleh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kurva</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D dan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harga</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terletak</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pada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titik</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P</a:t>
            </a:r>
            <a:r>
              <a:rPr lang="en-ID" sz="1200" baseline="-25000" dirty="0">
                <a:effectLst/>
                <a:latin typeface="Quire Sans Light" panose="020B0302040400020003" pitchFamily="34" charset="0"/>
                <a:ea typeface="Calibri" panose="020F0502020204030204" pitchFamily="34" charset="0"/>
                <a:cs typeface="Times New Roman" panose="02020603050405020304" pitchFamily="18" charset="0"/>
              </a:rPr>
              <a:t>0</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Sedangkan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jumlah</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yang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ditawarkan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adalah</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sejumlah</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Q</a:t>
            </a:r>
            <a:r>
              <a:rPr lang="en-ID" sz="1200" baseline="-25000" dirty="0">
                <a:effectLst/>
                <a:latin typeface="Quire Sans Light" panose="020B0302040400020003" pitchFamily="34" charset="0"/>
                <a:ea typeface="Calibri" panose="020F0502020204030204" pitchFamily="34" charset="0"/>
                <a:cs typeface="Times New Roman" panose="02020603050405020304" pitchFamily="18" charset="0"/>
              </a:rPr>
              <a:t>0</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Karena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kenaikan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biaya</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produksi</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jumlah</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penawaran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berkurang</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sehingga</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kurva</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penawaran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bergeser</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dari</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S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menjadi</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S</a:t>
            </a:r>
            <a:r>
              <a:rPr lang="en-ID" sz="1200" baseline="-25000" dirty="0">
                <a:effectLst/>
                <a:latin typeface="Quire Sans Light" panose="020B0302040400020003" pitchFamily="34" charset="0"/>
                <a:ea typeface="Calibri" panose="020F0502020204030204" pitchFamily="34" charset="0"/>
                <a:cs typeface="Times New Roman" panose="02020603050405020304" pitchFamily="18" charset="0"/>
              </a:rPr>
              <a:t>1</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yang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berakibat</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harga</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naik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dari</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P</a:t>
            </a:r>
            <a:r>
              <a:rPr lang="en-ID" sz="1200" baseline="-25000" dirty="0">
                <a:effectLst/>
                <a:latin typeface="Quire Sans Light" panose="020B0302040400020003" pitchFamily="34" charset="0"/>
                <a:ea typeface="Calibri" panose="020F0502020204030204" pitchFamily="34" charset="0"/>
                <a:cs typeface="Times New Roman" panose="02020603050405020304" pitchFamily="18" charset="0"/>
              </a:rPr>
              <a:t>0</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menjadi</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P</a:t>
            </a:r>
            <a:r>
              <a:rPr lang="en-ID" sz="1200" baseline="-25000" dirty="0">
                <a:effectLst/>
                <a:latin typeface="Quire Sans Light" panose="020B0302040400020003" pitchFamily="34" charset="0"/>
                <a:ea typeface="Calibri" panose="020F0502020204030204" pitchFamily="34" charset="0"/>
                <a:cs typeface="Times New Roman" panose="02020603050405020304" pitchFamily="18" charset="0"/>
              </a:rPr>
              <a:t>1</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jumlah</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yang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ditawarkan</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juga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berkurang</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dari</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Q</a:t>
            </a:r>
            <a:r>
              <a:rPr lang="en-ID" sz="1200" baseline="-25000" dirty="0">
                <a:effectLst/>
                <a:latin typeface="Quire Sans Light" panose="020B0302040400020003" pitchFamily="34" charset="0"/>
                <a:ea typeface="Calibri" panose="020F0502020204030204" pitchFamily="34" charset="0"/>
                <a:cs typeface="Times New Roman" panose="02020603050405020304" pitchFamily="18" charset="0"/>
              </a:rPr>
              <a:t>0</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bergeser</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200" dirty="0" err="1">
                <a:effectLst/>
                <a:latin typeface="Quire Sans Light" panose="020B0302040400020003" pitchFamily="34" charset="0"/>
                <a:ea typeface="Calibri" panose="020F0502020204030204" pitchFamily="34" charset="0"/>
                <a:cs typeface="Times New Roman" panose="02020603050405020304" pitchFamily="18" charset="0"/>
              </a:rPr>
              <a:t>ke</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 Q</a:t>
            </a:r>
            <a:r>
              <a:rPr lang="en-ID" sz="1200" baseline="-25000" dirty="0">
                <a:effectLst/>
                <a:latin typeface="Quire Sans Light" panose="020B0302040400020003" pitchFamily="34" charset="0"/>
                <a:ea typeface="Calibri" panose="020F0502020204030204" pitchFamily="34" charset="0"/>
                <a:cs typeface="Times New Roman" panose="02020603050405020304" pitchFamily="18" charset="0"/>
              </a:rPr>
              <a:t>1</a:t>
            </a:r>
            <a:r>
              <a:rPr lang="en-ID" sz="1200" dirty="0">
                <a:effectLst/>
                <a:latin typeface="Quire Sans Light" panose="020B0302040400020003" pitchFamily="34" charset="0"/>
                <a:ea typeface="Calibri" panose="020F0502020204030204" pitchFamily="34" charset="0"/>
                <a:cs typeface="Times New Roman" panose="02020603050405020304" pitchFamily="18" charset="0"/>
              </a:rPr>
              <a:t>.</a:t>
            </a:r>
            <a:endParaRPr lang="en-US" sz="1200" dirty="0">
              <a:effectLst/>
              <a:latin typeface="Quire Sans Light" panose="020B0302040400020003" pitchFamily="34" charset="0"/>
              <a:ea typeface="Calibri" panose="020F0502020204030204" pitchFamily="34" charset="0"/>
              <a:cs typeface="Times New Roman" panose="02020603050405020304" pitchFamily="18" charset="0"/>
            </a:endParaRPr>
          </a:p>
        </p:txBody>
      </p:sp>
      <p:pic>
        <p:nvPicPr>
          <p:cNvPr id="12" name="Picture 11">
            <a:extLst>
              <a:ext uri="{FF2B5EF4-FFF2-40B4-BE49-F238E27FC236}">
                <a16:creationId xmlns:a16="http://schemas.microsoft.com/office/drawing/2014/main" id="{32B2D278-F96B-2CC7-6EAD-0A449C3871F3}"/>
              </a:ext>
            </a:extLst>
          </p:cNvPr>
          <p:cNvPicPr>
            <a:picLocks noChangeAspect="1"/>
          </p:cNvPicPr>
          <p:nvPr/>
        </p:nvPicPr>
        <p:blipFill>
          <a:blip r:embed="rId5"/>
          <a:stretch>
            <a:fillRect/>
          </a:stretch>
        </p:blipFill>
        <p:spPr>
          <a:xfrm>
            <a:off x="1023836" y="2401920"/>
            <a:ext cx="2404858" cy="1999958"/>
          </a:xfrm>
          <a:prstGeom prst="rect">
            <a:avLst/>
          </a:prstGeom>
        </p:spPr>
      </p:pic>
    </p:spTree>
    <p:extLst>
      <p:ext uri="{BB962C8B-B14F-4D97-AF65-F5344CB8AC3E}">
        <p14:creationId xmlns:p14="http://schemas.microsoft.com/office/powerpoint/2010/main" val="12983237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18" name="Picture 17" descr="A picture containing screenshot, graphics, clipart, lamp&#10;&#10;Description automatically generated">
            <a:extLst>
              <a:ext uri="{FF2B5EF4-FFF2-40B4-BE49-F238E27FC236}">
                <a16:creationId xmlns:a16="http://schemas.microsoft.com/office/drawing/2014/main" id="{1F2B2859-D287-2566-FB4F-00BF85F1B04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67400" y="2495550"/>
            <a:ext cx="2438400" cy="2438400"/>
          </a:xfrm>
          <a:prstGeom prst="rect">
            <a:avLst/>
          </a:prstGeom>
        </p:spPr>
      </p:pic>
      <p:grpSp>
        <p:nvGrpSpPr>
          <p:cNvPr id="2" name="Group 1">
            <a:extLst>
              <a:ext uri="{FF2B5EF4-FFF2-40B4-BE49-F238E27FC236}">
                <a16:creationId xmlns:a16="http://schemas.microsoft.com/office/drawing/2014/main" id="{10F20E92-24EB-BE5A-FC9C-D2112A9D17AC}"/>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7AAFE50F-74F0-82F1-F678-8D28ECA7D6D7}"/>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C7848560-D821-BBDE-D501-861096D9CB47}"/>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692C209A-FACB-F9C8-005B-E0AB3A2C0287}"/>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AE20FEA4-9091-D0B8-20C9-E9B48EA6471E}"/>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69B15C5C-18C1-CE5D-68BD-0B21BE33804F}"/>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AB27EE54-FC86-F5C5-5D9D-57F0CF5173AA}"/>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2260;p38">
            <a:extLst>
              <a:ext uri="{FF2B5EF4-FFF2-40B4-BE49-F238E27FC236}">
                <a16:creationId xmlns:a16="http://schemas.microsoft.com/office/drawing/2014/main" id="{C2D5655D-FA39-1D8C-C0E8-863852D1207C}"/>
              </a:ext>
            </a:extLst>
          </p:cNvPr>
          <p:cNvSpPr txBox="1">
            <a:spLocks/>
          </p:cNvSpPr>
          <p:nvPr/>
        </p:nvSpPr>
        <p:spPr>
          <a:xfrm>
            <a:off x="79985" y="207289"/>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5">
                    <a:lumMod val="50000"/>
                  </a:schemeClr>
                </a:solidFill>
                <a:latin typeface="Hiragino Kaku Gothic StdN W8" panose="020B0800000000000000" pitchFamily="34" charset="-128"/>
                <a:ea typeface="Hiragino Kaku Gothic StdN W8" panose="020B0800000000000000" pitchFamily="34" charset="-128"/>
              </a:rPr>
              <a:t>02</a:t>
            </a:r>
          </a:p>
        </p:txBody>
      </p:sp>
      <p:sp>
        <p:nvSpPr>
          <p:cNvPr id="10" name="Google Shape;2259;p38">
            <a:extLst>
              <a:ext uri="{FF2B5EF4-FFF2-40B4-BE49-F238E27FC236}">
                <a16:creationId xmlns:a16="http://schemas.microsoft.com/office/drawing/2014/main" id="{81E7D302-1AEC-EF4E-B178-7515B77AB4F5}"/>
              </a:ext>
            </a:extLst>
          </p:cNvPr>
          <p:cNvSpPr txBox="1">
            <a:spLocks/>
          </p:cNvSpPr>
          <p:nvPr/>
        </p:nvSpPr>
        <p:spPr>
          <a:xfrm>
            <a:off x="788318" y="252874"/>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accent1">
                    <a:lumMod val="50000"/>
                  </a:schemeClr>
                </a:solidFill>
                <a:latin typeface="Hiragino Kaku Gothic StdN W8" panose="020B0800000000000000" pitchFamily="34" charset="-128"/>
                <a:ea typeface="Hiragino Kaku Gothic StdN W8" panose="020B0800000000000000" pitchFamily="34" charset="-128"/>
              </a:rPr>
              <a:t>Penyebab</a:t>
            </a:r>
            <a:r>
              <a:rPr lang="en-US" sz="1600" dirty="0">
                <a:solidFill>
                  <a:schemeClr val="accent1">
                    <a:lumMod val="50000"/>
                  </a:schemeClr>
                </a:solidFill>
                <a:latin typeface="Hiragino Kaku Gothic StdN W8" panose="020B0800000000000000" pitchFamily="34" charset="-128"/>
                <a:ea typeface="Hiragino Kaku Gothic StdN W8" panose="020B0800000000000000" pitchFamily="34" charset="-128"/>
              </a:rPr>
              <a:t> </a:t>
            </a:r>
            <a:r>
              <a:rPr lang="en-US" sz="1600" dirty="0" err="1">
                <a:solidFill>
                  <a:schemeClr val="accent1">
                    <a:lumMod val="50000"/>
                  </a:schemeClr>
                </a:solidFill>
                <a:latin typeface="Hiragino Kaku Gothic StdN W8" panose="020B0800000000000000" pitchFamily="34" charset="-128"/>
                <a:ea typeface="Hiragino Kaku Gothic StdN W8" panose="020B0800000000000000" pitchFamily="34" charset="-128"/>
              </a:rPr>
              <a:t>Inflasi</a:t>
            </a:r>
            <a:endParaRPr lang="en-US" sz="1600" dirty="0">
              <a:solidFill>
                <a:schemeClr val="accent1">
                  <a:lumMod val="50000"/>
                </a:schemeClr>
              </a:solidFill>
              <a:latin typeface="Hiragino Kaku Gothic StdN W8" panose="020B0800000000000000" pitchFamily="34" charset="-128"/>
              <a:ea typeface="Hiragino Kaku Gothic StdN W8" panose="020B0800000000000000" pitchFamily="34" charset="-128"/>
            </a:endParaRPr>
          </a:p>
        </p:txBody>
      </p:sp>
      <p:sp>
        <p:nvSpPr>
          <p:cNvPr id="11" name="Google Shape;467;p34">
            <a:extLst>
              <a:ext uri="{FF2B5EF4-FFF2-40B4-BE49-F238E27FC236}">
                <a16:creationId xmlns:a16="http://schemas.microsoft.com/office/drawing/2014/main" id="{D7438E74-839E-76FE-32F5-FFF0637AB131}"/>
              </a:ext>
            </a:extLst>
          </p:cNvPr>
          <p:cNvSpPr/>
          <p:nvPr/>
        </p:nvSpPr>
        <p:spPr>
          <a:xfrm>
            <a:off x="349614" y="783421"/>
            <a:ext cx="500609" cy="386830"/>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dirty="0">
                <a:solidFill>
                  <a:schemeClr val="bg1"/>
                </a:solidFill>
                <a:latin typeface="Quire Sans" panose="020B0502040400020003" pitchFamily="34" charset="0"/>
                <a:cs typeface="Quire Sans" panose="020B0502040400020003" pitchFamily="34" charset="0"/>
              </a:rPr>
              <a:t>c.</a:t>
            </a:r>
            <a:endParaRPr sz="1400" b="1" dirty="0">
              <a:solidFill>
                <a:schemeClr val="bg1"/>
              </a:solidFill>
              <a:latin typeface="Quire Sans" panose="020B0502040400020003" pitchFamily="34" charset="0"/>
              <a:cs typeface="Quire Sans" panose="020B0502040400020003" pitchFamily="34" charset="0"/>
            </a:endParaRPr>
          </a:p>
        </p:txBody>
      </p:sp>
      <p:sp>
        <p:nvSpPr>
          <p:cNvPr id="13" name="TextBox 12">
            <a:extLst>
              <a:ext uri="{FF2B5EF4-FFF2-40B4-BE49-F238E27FC236}">
                <a16:creationId xmlns:a16="http://schemas.microsoft.com/office/drawing/2014/main" id="{9B48C7C7-2A76-2244-9375-6442A4846265}"/>
              </a:ext>
            </a:extLst>
          </p:cNvPr>
          <p:cNvSpPr txBox="1"/>
          <p:nvPr/>
        </p:nvSpPr>
        <p:spPr>
          <a:xfrm>
            <a:off x="878897" y="862474"/>
            <a:ext cx="5217103" cy="307777"/>
          </a:xfrm>
          <a:prstGeom prst="rect">
            <a:avLst/>
          </a:prstGeom>
          <a:noFill/>
        </p:spPr>
        <p:txBody>
          <a:bodyPr wrap="square" rtlCol="0">
            <a:spAutoFit/>
          </a:bodyPr>
          <a:lstStyle/>
          <a:p>
            <a:pPr algn="just"/>
            <a:r>
              <a:rPr lang="id-ID" sz="1400" b="1" dirty="0">
                <a:solidFill>
                  <a:schemeClr val="accent1">
                    <a:lumMod val="50000"/>
                  </a:schemeClr>
                </a:solidFill>
                <a:latin typeface="Quire Sans" panose="020B0502040400020003" pitchFamily="34" charset="0"/>
                <a:cs typeface="Quire Sans" panose="020B0502040400020003" pitchFamily="34" charset="0"/>
              </a:rPr>
              <a:t>Inflasi karena Jumlah Uang yang Beredar Bertambah </a:t>
            </a:r>
            <a:endParaRPr lang="id-ID" sz="1400" b="1" i="1" dirty="0">
              <a:solidFill>
                <a:schemeClr val="accent1">
                  <a:lumMod val="50000"/>
                </a:schemeClr>
              </a:solidFill>
              <a:latin typeface="Quire Sans" panose="020B0502040400020003" pitchFamily="34" charset="0"/>
              <a:cs typeface="Quire Sans" panose="020B0502040400020003" pitchFamily="34" charset="0"/>
            </a:endParaRPr>
          </a:p>
        </p:txBody>
      </p:sp>
      <p:sp>
        <p:nvSpPr>
          <p:cNvPr id="15" name="TextBox 14">
            <a:extLst>
              <a:ext uri="{FF2B5EF4-FFF2-40B4-BE49-F238E27FC236}">
                <a16:creationId xmlns:a16="http://schemas.microsoft.com/office/drawing/2014/main" id="{C1EF661B-D4B9-6FC3-C0FE-D62CB37D7BEE}"/>
              </a:ext>
            </a:extLst>
          </p:cNvPr>
          <p:cNvSpPr txBox="1"/>
          <p:nvPr/>
        </p:nvSpPr>
        <p:spPr>
          <a:xfrm>
            <a:off x="878897" y="1237576"/>
            <a:ext cx="4598632" cy="1815882"/>
          </a:xfrm>
          <a:prstGeom prst="rect">
            <a:avLst/>
          </a:prstGeom>
          <a:noFill/>
        </p:spPr>
        <p:txBody>
          <a:bodyPr wrap="square">
            <a:spAutoFit/>
          </a:bodyPr>
          <a:lstStyle/>
          <a:p>
            <a:pPr algn="just"/>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Teori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ini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diajukan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oleh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kaum</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klasik</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yang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mengatakan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bahwa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ada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hubungan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antara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jumlah</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uang yang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beredar</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harga-harga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Jika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jumlah</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barang</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tetap</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sedangkan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uang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beredar</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bertambah</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dua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kali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lipat</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harga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akan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naik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dua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kali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lipat</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Penambahan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jumlah</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uang yang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beredar</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terjadi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misalnya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jika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pemerintah</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memakai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sistem</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anggaran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defisit</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Kekurangan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anggaran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ditutup</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dengan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mencetak</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uang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baru</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yang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mengakibatkan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harga-harga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naik.</a:t>
            </a:r>
            <a:r>
              <a:rPr lang="en-US" sz="1400" dirty="0">
                <a:effectLst/>
                <a:latin typeface="Quire Sans Light" panose="020B0302040400020003" pitchFamily="34" charset="0"/>
              </a:rPr>
              <a:t> </a:t>
            </a:r>
            <a:endParaRPr lang="id-ID" sz="1400" dirty="0">
              <a:latin typeface="Quire Sans Light" panose="020B0302040400020003" pitchFamily="34" charset="0"/>
            </a:endParaRPr>
          </a:p>
        </p:txBody>
      </p:sp>
    </p:spTree>
    <p:extLst>
      <p:ext uri="{BB962C8B-B14F-4D97-AF65-F5344CB8AC3E}">
        <p14:creationId xmlns:p14="http://schemas.microsoft.com/office/powerpoint/2010/main" val="17511209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0F20E92-24EB-BE5A-FC9C-D2112A9D17AC}"/>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7AAFE50F-74F0-82F1-F678-8D28ECA7D6D7}"/>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C7848560-D821-BBDE-D501-861096D9CB47}"/>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692C209A-FACB-F9C8-005B-E0AB3A2C0287}"/>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AE20FEA4-9091-D0B8-20C9-E9B48EA6471E}"/>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69B15C5C-18C1-CE5D-68BD-0B21BE33804F}"/>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AB27EE54-FC86-F5C5-5D9D-57F0CF5173AA}"/>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2260;p38">
            <a:extLst>
              <a:ext uri="{FF2B5EF4-FFF2-40B4-BE49-F238E27FC236}">
                <a16:creationId xmlns:a16="http://schemas.microsoft.com/office/drawing/2014/main" id="{83440655-AA1E-2DC9-55F3-5091A42C51DF}"/>
              </a:ext>
            </a:extLst>
          </p:cNvPr>
          <p:cNvSpPr txBox="1">
            <a:spLocks/>
          </p:cNvSpPr>
          <p:nvPr/>
        </p:nvSpPr>
        <p:spPr>
          <a:xfrm>
            <a:off x="1539694" y="316365"/>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5">
                    <a:lumMod val="50000"/>
                  </a:schemeClr>
                </a:solidFill>
                <a:latin typeface="Hiragino Kaku Gothic StdN W8" panose="020B0800000000000000" pitchFamily="34" charset="-128"/>
                <a:ea typeface="Hiragino Kaku Gothic StdN W8" panose="020B0800000000000000" pitchFamily="34" charset="-128"/>
              </a:rPr>
              <a:t>03</a:t>
            </a:r>
          </a:p>
        </p:txBody>
      </p:sp>
      <p:sp>
        <p:nvSpPr>
          <p:cNvPr id="10" name="Google Shape;2259;p38">
            <a:extLst>
              <a:ext uri="{FF2B5EF4-FFF2-40B4-BE49-F238E27FC236}">
                <a16:creationId xmlns:a16="http://schemas.microsoft.com/office/drawing/2014/main" id="{6AB56909-5FDE-A117-544B-04DBA387C4B8}"/>
              </a:ext>
            </a:extLst>
          </p:cNvPr>
          <p:cNvSpPr txBox="1">
            <a:spLocks/>
          </p:cNvSpPr>
          <p:nvPr/>
        </p:nvSpPr>
        <p:spPr>
          <a:xfrm>
            <a:off x="2248027" y="361950"/>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accent1">
                    <a:lumMod val="50000"/>
                  </a:schemeClr>
                </a:solidFill>
                <a:latin typeface="Hiragino Kaku Gothic StdN W8" panose="020B0800000000000000" pitchFamily="34" charset="-128"/>
                <a:ea typeface="Hiragino Kaku Gothic StdN W8" panose="020B0800000000000000" pitchFamily="34" charset="-128"/>
              </a:rPr>
              <a:t>Jenis</a:t>
            </a:r>
            <a:r>
              <a:rPr lang="en-US" sz="1600" dirty="0">
                <a:solidFill>
                  <a:schemeClr val="accent1">
                    <a:lumMod val="50000"/>
                  </a:schemeClr>
                </a:solidFill>
                <a:latin typeface="Hiragino Kaku Gothic StdN W8" panose="020B0800000000000000" pitchFamily="34" charset="-128"/>
                <a:ea typeface="Hiragino Kaku Gothic StdN W8" panose="020B0800000000000000" pitchFamily="34" charset="-128"/>
              </a:rPr>
              <a:t> </a:t>
            </a:r>
            <a:r>
              <a:rPr lang="en-US" sz="1600" dirty="0" err="1">
                <a:solidFill>
                  <a:schemeClr val="accent1">
                    <a:lumMod val="50000"/>
                  </a:schemeClr>
                </a:solidFill>
                <a:latin typeface="Hiragino Kaku Gothic StdN W8" panose="020B0800000000000000" pitchFamily="34" charset="-128"/>
                <a:ea typeface="Hiragino Kaku Gothic StdN W8" panose="020B0800000000000000" pitchFamily="34" charset="-128"/>
              </a:rPr>
              <a:t>Inflasi</a:t>
            </a:r>
            <a:endParaRPr lang="en-US" sz="1600" dirty="0">
              <a:solidFill>
                <a:schemeClr val="accent1">
                  <a:lumMod val="50000"/>
                </a:schemeClr>
              </a:solidFill>
              <a:latin typeface="Hiragino Kaku Gothic StdN W8" panose="020B0800000000000000" pitchFamily="34" charset="-128"/>
              <a:ea typeface="Hiragino Kaku Gothic StdN W8" panose="020B0800000000000000" pitchFamily="34" charset="-128"/>
            </a:endParaRPr>
          </a:p>
        </p:txBody>
      </p:sp>
      <p:sp>
        <p:nvSpPr>
          <p:cNvPr id="11" name="Google Shape;467;p34">
            <a:extLst>
              <a:ext uri="{FF2B5EF4-FFF2-40B4-BE49-F238E27FC236}">
                <a16:creationId xmlns:a16="http://schemas.microsoft.com/office/drawing/2014/main" id="{9167E436-3903-D12D-D809-36D3C5E2AADF}"/>
              </a:ext>
            </a:extLst>
          </p:cNvPr>
          <p:cNvSpPr/>
          <p:nvPr/>
        </p:nvSpPr>
        <p:spPr>
          <a:xfrm>
            <a:off x="1721946" y="861882"/>
            <a:ext cx="500609" cy="386830"/>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dirty="0">
                <a:solidFill>
                  <a:schemeClr val="bg1"/>
                </a:solidFill>
                <a:latin typeface="Quire Sans" panose="020B0502040400020003" pitchFamily="34" charset="0"/>
                <a:cs typeface="Quire Sans" panose="020B0502040400020003" pitchFamily="34" charset="0"/>
              </a:rPr>
              <a:t>a.</a:t>
            </a:r>
            <a:endParaRPr sz="1400" b="1" dirty="0">
              <a:solidFill>
                <a:schemeClr val="bg1"/>
              </a:solidFill>
              <a:latin typeface="Quire Sans" panose="020B0502040400020003" pitchFamily="34" charset="0"/>
              <a:cs typeface="Quire Sans" panose="020B0502040400020003" pitchFamily="34" charset="0"/>
            </a:endParaRPr>
          </a:p>
        </p:txBody>
      </p:sp>
      <p:sp>
        <p:nvSpPr>
          <p:cNvPr id="12" name="TextBox 11">
            <a:extLst>
              <a:ext uri="{FF2B5EF4-FFF2-40B4-BE49-F238E27FC236}">
                <a16:creationId xmlns:a16="http://schemas.microsoft.com/office/drawing/2014/main" id="{B8566EE6-BFFA-DF91-130A-7516DEDF4A32}"/>
              </a:ext>
            </a:extLst>
          </p:cNvPr>
          <p:cNvSpPr txBox="1"/>
          <p:nvPr/>
        </p:nvSpPr>
        <p:spPr>
          <a:xfrm>
            <a:off x="2251229" y="940935"/>
            <a:ext cx="4225771" cy="307777"/>
          </a:xfrm>
          <a:prstGeom prst="rect">
            <a:avLst/>
          </a:prstGeom>
          <a:noFill/>
        </p:spPr>
        <p:txBody>
          <a:bodyPr wrap="square" rtlCol="0">
            <a:spAutoFit/>
          </a:bodyPr>
          <a:lstStyle/>
          <a:p>
            <a:pPr algn="just"/>
            <a:r>
              <a:rPr lang="id-ID" sz="1400" b="1" dirty="0">
                <a:solidFill>
                  <a:schemeClr val="accent1">
                    <a:lumMod val="50000"/>
                  </a:schemeClr>
                </a:solidFill>
                <a:latin typeface="Quire Sans" panose="020B0502040400020003" pitchFamily="34" charset="0"/>
                <a:cs typeface="Quire Sans" panose="020B0502040400020003" pitchFamily="34" charset="0"/>
              </a:rPr>
              <a:t>Jenis Inflasi Berdasarkan Tingkat </a:t>
            </a:r>
            <a:r>
              <a:rPr lang="id-ID" sz="1400" b="1" dirty="0" err="1">
                <a:solidFill>
                  <a:schemeClr val="accent1">
                    <a:lumMod val="50000"/>
                  </a:schemeClr>
                </a:solidFill>
                <a:latin typeface="Quire Sans" panose="020B0502040400020003" pitchFamily="34" charset="0"/>
                <a:cs typeface="Quire Sans" panose="020B0502040400020003" pitchFamily="34" charset="0"/>
              </a:rPr>
              <a:t>Keparahannya</a:t>
            </a:r>
            <a:endParaRPr lang="id-ID" sz="1400" b="1" i="1" dirty="0">
              <a:solidFill>
                <a:schemeClr val="accent1">
                  <a:lumMod val="50000"/>
                </a:schemeClr>
              </a:solidFill>
              <a:latin typeface="Quire Sans" panose="020B0502040400020003" pitchFamily="34" charset="0"/>
              <a:cs typeface="Quire Sans" panose="020B0502040400020003" pitchFamily="34" charset="0"/>
            </a:endParaRPr>
          </a:p>
        </p:txBody>
      </p:sp>
      <p:sp>
        <p:nvSpPr>
          <p:cNvPr id="14" name="TextBox 13">
            <a:extLst>
              <a:ext uri="{FF2B5EF4-FFF2-40B4-BE49-F238E27FC236}">
                <a16:creationId xmlns:a16="http://schemas.microsoft.com/office/drawing/2014/main" id="{1D08D84F-23A4-6278-1FD5-18B60F229740}"/>
              </a:ext>
            </a:extLst>
          </p:cNvPr>
          <p:cNvSpPr txBox="1"/>
          <p:nvPr/>
        </p:nvSpPr>
        <p:spPr>
          <a:xfrm>
            <a:off x="638839" y="1559447"/>
            <a:ext cx="3733800" cy="2595582"/>
          </a:xfrm>
          <a:prstGeom prst="rect">
            <a:avLst/>
          </a:prstGeom>
          <a:noFill/>
        </p:spPr>
        <p:txBody>
          <a:bodyPr wrap="square">
            <a:spAutoFit/>
          </a:bodyPr>
          <a:lstStyle/>
          <a:p>
            <a:pPr marL="342900" indent="-342900" algn="just">
              <a:spcAft>
                <a:spcPts val="800"/>
              </a:spcAft>
              <a:buFont typeface="+mj-lt"/>
              <a:buAutoNum type="arabicParenR"/>
            </a:pP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ringa</a:t>
            </a:r>
            <a:r>
              <a:rPr lang="en-ID" sz="1300" dirty="0" err="1">
                <a:latin typeface="Quire Sans Light" panose="020B0302040400020003" pitchFamily="34" charset="0"/>
                <a:ea typeface="Calibri" panose="020F0502020204030204" pitchFamily="34" charset="0"/>
                <a:cs typeface="Times New Roman" panose="02020603050405020304" pitchFamily="18" charset="0"/>
              </a:rPr>
              <a:t>n</a:t>
            </a:r>
            <a:r>
              <a:rPr lang="en-ID" sz="1300" dirty="0">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adalah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yang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masih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belum</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begitu</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mengganggu</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keadaan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ekonomi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masih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mudah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dikendalikan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Harga-</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harga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naik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secara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umum</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tetapi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belum</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menimbulkan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krisis</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di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bidang</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ekonomi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ringan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berada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di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bawah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10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persen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per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tahun</a:t>
            </a:r>
            <a:r>
              <a:rPr lang="en-ID" sz="1300" dirty="0">
                <a:latin typeface="Quire Sans Light" panose="020B0302040400020003" pitchFamily="34" charset="0"/>
                <a:ea typeface="Calibri" panose="020F0502020204030204" pitchFamily="34" charset="0"/>
                <a:cs typeface="Times New Roman" panose="02020603050405020304" pitchFamily="18" charset="0"/>
              </a:rPr>
              <a:t>.</a:t>
            </a:r>
            <a:endParaRPr lang="en-ID" sz="1300" dirty="0">
              <a:effectLst/>
              <a:latin typeface="Quire Sans Light" panose="020B0302040400020003" pitchFamily="34" charset="0"/>
              <a:ea typeface="Calibri" panose="020F0502020204030204" pitchFamily="34" charset="0"/>
              <a:cs typeface="Times New Roman" panose="02020603050405020304" pitchFamily="18" charset="0"/>
            </a:endParaRPr>
          </a:p>
          <a:p>
            <a:pPr marL="342900" indent="-342900" algn="just">
              <a:spcAft>
                <a:spcPts val="800"/>
              </a:spcAft>
              <a:buFont typeface="+mj-lt"/>
              <a:buAutoNum type="arabicParenR"/>
            </a:pP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sedang</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belum</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membahayakan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kegiatan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ekonomi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Tetapi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sudah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menurunkan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kesejahteraan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orang-orang yang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berpeng­hasilan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tetap</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sedang</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berkisar</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antara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10–30</a:t>
            </a:r>
            <a:r>
              <a:rPr lang="en-ID" sz="1300" dirty="0">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latin typeface="Quire Sans Light" panose="020B0302040400020003" pitchFamily="34" charset="0"/>
                <a:ea typeface="Calibri" panose="020F0502020204030204" pitchFamily="34" charset="0"/>
                <a:cs typeface="Times New Roman" panose="02020603050405020304" pitchFamily="18" charset="0"/>
              </a:rPr>
              <a:t>persen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per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tahun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a:t>
            </a:r>
            <a:endParaRPr lang="en-US" sz="1300" dirty="0">
              <a:effectLst/>
              <a:latin typeface="Quire Sans Light" panose="020B0302040400020003" pitchFamily="34" charset="0"/>
              <a:ea typeface="Calibri" panose="020F0502020204030204" pitchFamily="34" charset="0"/>
              <a:cs typeface="Times New Roman" panose="02020603050405020304" pitchFamily="18" charset="0"/>
            </a:endParaRPr>
          </a:p>
        </p:txBody>
      </p:sp>
      <p:sp>
        <p:nvSpPr>
          <p:cNvPr id="15" name="TextBox 14">
            <a:extLst>
              <a:ext uri="{FF2B5EF4-FFF2-40B4-BE49-F238E27FC236}">
                <a16:creationId xmlns:a16="http://schemas.microsoft.com/office/drawing/2014/main" id="{4631D99E-D88C-60CA-E9AF-E1970F50BA6C}"/>
              </a:ext>
            </a:extLst>
          </p:cNvPr>
          <p:cNvSpPr txBox="1"/>
          <p:nvPr/>
        </p:nvSpPr>
        <p:spPr>
          <a:xfrm>
            <a:off x="4372639" y="1557629"/>
            <a:ext cx="3780761" cy="2595582"/>
          </a:xfrm>
          <a:prstGeom prst="rect">
            <a:avLst/>
          </a:prstGeom>
          <a:noFill/>
        </p:spPr>
        <p:txBody>
          <a:bodyPr wrap="square">
            <a:spAutoFit/>
          </a:bodyPr>
          <a:lstStyle/>
          <a:p>
            <a:pPr marL="342900" indent="-342900" algn="just">
              <a:spcAft>
                <a:spcPts val="800"/>
              </a:spcAft>
              <a:buFont typeface="+mj-lt"/>
              <a:buAutoNum type="arabicParenR" startAt="3"/>
            </a:pP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berat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sudah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mengacaukan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kondisi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perekonomian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Pada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berat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orang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cenderung</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menyimpan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barang</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Pada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umumnya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orang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enggan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untuk</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menabung</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karena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bunga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tabungan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lebih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rendah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daripada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laju</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berat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berkisar</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antara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30–100</a:t>
            </a:r>
            <a:r>
              <a:rPr lang="en-ID" sz="1300" dirty="0">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latin typeface="Quire Sans Light" panose="020B0302040400020003" pitchFamily="34" charset="0"/>
                <a:ea typeface="Calibri" panose="020F0502020204030204" pitchFamily="34" charset="0"/>
                <a:cs typeface="Times New Roman" panose="02020603050405020304" pitchFamily="18" charset="0"/>
              </a:rPr>
              <a:t>persen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per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tahun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a:t>
            </a:r>
            <a:endParaRPr lang="en-US" sz="1300" dirty="0">
              <a:latin typeface="Quire Sans Light" panose="020B0302040400020003" pitchFamily="34" charset="0"/>
              <a:ea typeface="Calibri" panose="020F0502020204030204" pitchFamily="34" charset="0"/>
              <a:cs typeface="Times New Roman" panose="02020603050405020304" pitchFamily="18" charset="0"/>
            </a:endParaRPr>
          </a:p>
          <a:p>
            <a:pPr marL="342900" indent="-342900" algn="just">
              <a:spcAft>
                <a:spcPts val="800"/>
              </a:spcAft>
              <a:buFont typeface="+mj-lt"/>
              <a:buAutoNum type="arabicParenR" startAt="3"/>
            </a:pP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sangat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berat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i="1" dirty="0">
                <a:effectLst/>
                <a:latin typeface="Quire Sans Light" panose="020B0302040400020003" pitchFamily="34" charset="0"/>
                <a:ea typeface="Calibri" panose="020F0502020204030204" pitchFamily="34" charset="0"/>
                <a:cs typeface="Times New Roman" panose="02020603050405020304" pitchFamily="18" charset="0"/>
              </a:rPr>
              <a:t>hyperinflation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a:t>
            </a:r>
            <a:r>
              <a:rPr lang="en-US"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jenis</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sudah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mengacaukan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kondisi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perekonomian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sulit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dikendalikan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walaupun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dengan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kebijakan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moneter</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kebijakan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fiskal</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sangat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berat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berada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di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atas</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100% per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tahun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a:t>
            </a:r>
            <a:endParaRPr lang="en-US" sz="1300" dirty="0">
              <a:effectLst/>
              <a:latin typeface="Quire Sans Light" panose="020B03020404000200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290687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0F20E92-24EB-BE5A-FC9C-D2112A9D17AC}"/>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7AAFE50F-74F0-82F1-F678-8D28ECA7D6D7}"/>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C7848560-D821-BBDE-D501-861096D9CB47}"/>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692C209A-FACB-F9C8-005B-E0AB3A2C0287}"/>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AE20FEA4-9091-D0B8-20C9-E9B48EA6471E}"/>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69B15C5C-18C1-CE5D-68BD-0B21BE33804F}"/>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AB27EE54-FC86-F5C5-5D9D-57F0CF5173AA}"/>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2260;p38">
            <a:extLst>
              <a:ext uri="{FF2B5EF4-FFF2-40B4-BE49-F238E27FC236}">
                <a16:creationId xmlns:a16="http://schemas.microsoft.com/office/drawing/2014/main" id="{83440655-AA1E-2DC9-55F3-5091A42C51DF}"/>
              </a:ext>
            </a:extLst>
          </p:cNvPr>
          <p:cNvSpPr txBox="1">
            <a:spLocks/>
          </p:cNvSpPr>
          <p:nvPr/>
        </p:nvSpPr>
        <p:spPr>
          <a:xfrm>
            <a:off x="1539694" y="316365"/>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5">
                    <a:lumMod val="50000"/>
                  </a:schemeClr>
                </a:solidFill>
                <a:latin typeface="Hiragino Kaku Gothic StdN W8" panose="020B0800000000000000" pitchFamily="34" charset="-128"/>
                <a:ea typeface="Hiragino Kaku Gothic StdN W8" panose="020B0800000000000000" pitchFamily="34" charset="-128"/>
              </a:rPr>
              <a:t>03</a:t>
            </a:r>
          </a:p>
        </p:txBody>
      </p:sp>
      <p:sp>
        <p:nvSpPr>
          <p:cNvPr id="10" name="Google Shape;2259;p38">
            <a:extLst>
              <a:ext uri="{FF2B5EF4-FFF2-40B4-BE49-F238E27FC236}">
                <a16:creationId xmlns:a16="http://schemas.microsoft.com/office/drawing/2014/main" id="{6AB56909-5FDE-A117-544B-04DBA387C4B8}"/>
              </a:ext>
            </a:extLst>
          </p:cNvPr>
          <p:cNvSpPr txBox="1">
            <a:spLocks/>
          </p:cNvSpPr>
          <p:nvPr/>
        </p:nvSpPr>
        <p:spPr>
          <a:xfrm>
            <a:off x="2248027" y="361950"/>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accent1">
                    <a:lumMod val="50000"/>
                  </a:schemeClr>
                </a:solidFill>
                <a:latin typeface="Hiragino Kaku Gothic StdN W8" panose="020B0800000000000000" pitchFamily="34" charset="-128"/>
                <a:ea typeface="Hiragino Kaku Gothic StdN W8" panose="020B0800000000000000" pitchFamily="34" charset="-128"/>
              </a:rPr>
              <a:t>Jenis</a:t>
            </a:r>
            <a:r>
              <a:rPr lang="en-US" sz="1600" dirty="0">
                <a:solidFill>
                  <a:schemeClr val="accent1">
                    <a:lumMod val="50000"/>
                  </a:schemeClr>
                </a:solidFill>
                <a:latin typeface="Hiragino Kaku Gothic StdN W8" panose="020B0800000000000000" pitchFamily="34" charset="-128"/>
                <a:ea typeface="Hiragino Kaku Gothic StdN W8" panose="020B0800000000000000" pitchFamily="34" charset="-128"/>
              </a:rPr>
              <a:t> </a:t>
            </a:r>
            <a:r>
              <a:rPr lang="en-US" sz="1600" dirty="0" err="1">
                <a:solidFill>
                  <a:schemeClr val="accent1">
                    <a:lumMod val="50000"/>
                  </a:schemeClr>
                </a:solidFill>
                <a:latin typeface="Hiragino Kaku Gothic StdN W8" panose="020B0800000000000000" pitchFamily="34" charset="-128"/>
                <a:ea typeface="Hiragino Kaku Gothic StdN W8" panose="020B0800000000000000" pitchFamily="34" charset="-128"/>
              </a:rPr>
              <a:t>Inflasi</a:t>
            </a:r>
            <a:endParaRPr lang="en-US" sz="1600" dirty="0">
              <a:solidFill>
                <a:schemeClr val="accent1">
                  <a:lumMod val="50000"/>
                </a:schemeClr>
              </a:solidFill>
              <a:latin typeface="Hiragino Kaku Gothic StdN W8" panose="020B0800000000000000" pitchFamily="34" charset="-128"/>
              <a:ea typeface="Hiragino Kaku Gothic StdN W8" panose="020B0800000000000000" pitchFamily="34" charset="-128"/>
            </a:endParaRPr>
          </a:p>
        </p:txBody>
      </p:sp>
      <p:sp>
        <p:nvSpPr>
          <p:cNvPr id="11" name="Google Shape;467;p34">
            <a:extLst>
              <a:ext uri="{FF2B5EF4-FFF2-40B4-BE49-F238E27FC236}">
                <a16:creationId xmlns:a16="http://schemas.microsoft.com/office/drawing/2014/main" id="{9167E436-3903-D12D-D809-36D3C5E2AADF}"/>
              </a:ext>
            </a:extLst>
          </p:cNvPr>
          <p:cNvSpPr/>
          <p:nvPr/>
        </p:nvSpPr>
        <p:spPr>
          <a:xfrm>
            <a:off x="1721946" y="861882"/>
            <a:ext cx="500609" cy="386830"/>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dirty="0">
                <a:solidFill>
                  <a:schemeClr val="bg1"/>
                </a:solidFill>
                <a:latin typeface="Quire Sans" panose="020B0502040400020003" pitchFamily="34" charset="0"/>
                <a:cs typeface="Quire Sans" panose="020B0502040400020003" pitchFamily="34" charset="0"/>
              </a:rPr>
              <a:t>b.</a:t>
            </a:r>
            <a:endParaRPr sz="1400" b="1" dirty="0">
              <a:solidFill>
                <a:schemeClr val="bg1"/>
              </a:solidFill>
              <a:latin typeface="Quire Sans" panose="020B0502040400020003" pitchFamily="34" charset="0"/>
              <a:cs typeface="Quire Sans" panose="020B0502040400020003" pitchFamily="34" charset="0"/>
            </a:endParaRPr>
          </a:p>
        </p:txBody>
      </p:sp>
      <p:sp>
        <p:nvSpPr>
          <p:cNvPr id="12" name="TextBox 11">
            <a:extLst>
              <a:ext uri="{FF2B5EF4-FFF2-40B4-BE49-F238E27FC236}">
                <a16:creationId xmlns:a16="http://schemas.microsoft.com/office/drawing/2014/main" id="{B8566EE6-BFFA-DF91-130A-7516DEDF4A32}"/>
              </a:ext>
            </a:extLst>
          </p:cNvPr>
          <p:cNvSpPr txBox="1"/>
          <p:nvPr/>
        </p:nvSpPr>
        <p:spPr>
          <a:xfrm>
            <a:off x="2251229" y="940935"/>
            <a:ext cx="3952043" cy="307777"/>
          </a:xfrm>
          <a:prstGeom prst="rect">
            <a:avLst/>
          </a:prstGeom>
          <a:noFill/>
        </p:spPr>
        <p:txBody>
          <a:bodyPr wrap="square" rtlCol="0">
            <a:spAutoFit/>
          </a:bodyPr>
          <a:lstStyle/>
          <a:p>
            <a:pPr algn="just"/>
            <a:r>
              <a:rPr lang="id-ID" sz="1400" b="1" dirty="0">
                <a:solidFill>
                  <a:schemeClr val="accent1">
                    <a:lumMod val="50000"/>
                  </a:schemeClr>
                </a:solidFill>
                <a:latin typeface="Quire Sans" panose="020B0502040400020003" pitchFamily="34" charset="0"/>
                <a:cs typeface="Quire Sans" panose="020B0502040400020003" pitchFamily="34" charset="0"/>
              </a:rPr>
              <a:t>Jenis Inflasi Berdasarkan Sumbernya</a:t>
            </a:r>
            <a:endParaRPr lang="id-ID" sz="1400" b="1" i="1" dirty="0">
              <a:solidFill>
                <a:schemeClr val="accent1">
                  <a:lumMod val="50000"/>
                </a:schemeClr>
              </a:solidFill>
              <a:latin typeface="Quire Sans" panose="020B0502040400020003" pitchFamily="34" charset="0"/>
              <a:cs typeface="Quire Sans" panose="020B0502040400020003" pitchFamily="34" charset="0"/>
            </a:endParaRPr>
          </a:p>
        </p:txBody>
      </p:sp>
      <p:sp>
        <p:nvSpPr>
          <p:cNvPr id="19" name="TextBox 18">
            <a:extLst>
              <a:ext uri="{FF2B5EF4-FFF2-40B4-BE49-F238E27FC236}">
                <a16:creationId xmlns:a16="http://schemas.microsoft.com/office/drawing/2014/main" id="{FB467AF0-0C82-59B8-C8D8-C62AC60EEE6D}"/>
              </a:ext>
            </a:extLst>
          </p:cNvPr>
          <p:cNvSpPr txBox="1"/>
          <p:nvPr/>
        </p:nvSpPr>
        <p:spPr>
          <a:xfrm>
            <a:off x="1721946" y="1356247"/>
            <a:ext cx="6279054" cy="1395254"/>
          </a:xfrm>
          <a:prstGeom prst="rect">
            <a:avLst/>
          </a:prstGeom>
          <a:noFill/>
        </p:spPr>
        <p:txBody>
          <a:bodyPr wrap="square">
            <a:spAutoFit/>
          </a:bodyPr>
          <a:lstStyle/>
          <a:p>
            <a:pPr marL="342900" indent="-342900" algn="just">
              <a:spcAft>
                <a:spcPts val="800"/>
              </a:spcAft>
              <a:buFont typeface="+mj-lt"/>
              <a:buAutoNum type="arabicParenR"/>
            </a:pP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yang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bersumber</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dari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luar</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negeri</a:t>
            </a:r>
          </a:p>
          <a:p>
            <a:pPr algn="just">
              <a:spcAft>
                <a:spcPts val="800"/>
              </a:spcAft>
            </a:pP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terjadi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karena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ada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kenaikan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harga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di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luar</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negeri.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Dalam</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perdagangan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bebas</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banyak</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negara yang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saling</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berhubungan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dalam</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perdagangan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Contoh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Indonesia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banyak</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mengimpor</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barang-barang</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modal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dari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negara lain. Jika di negara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itu</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harga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barang-barang</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modal naik,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kenaikannya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itu</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turut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berpengaruh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di Indonesia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sehingga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menimbulkan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a:t>
            </a:r>
            <a:endParaRPr lang="en-US" sz="1300" dirty="0">
              <a:effectLst/>
              <a:latin typeface="Quire Sans Light" panose="020B0302040400020003" pitchFamily="34" charset="0"/>
              <a:ea typeface="Calibri" panose="020F0502020204030204" pitchFamily="34" charset="0"/>
              <a:cs typeface="Times New Roman" panose="02020603050405020304" pitchFamily="18" charset="0"/>
            </a:endParaRPr>
          </a:p>
        </p:txBody>
      </p:sp>
      <p:sp>
        <p:nvSpPr>
          <p:cNvPr id="21" name="TextBox 20">
            <a:extLst>
              <a:ext uri="{FF2B5EF4-FFF2-40B4-BE49-F238E27FC236}">
                <a16:creationId xmlns:a16="http://schemas.microsoft.com/office/drawing/2014/main" id="{265E61BA-593C-099C-C06B-C88AE721A85D}"/>
              </a:ext>
            </a:extLst>
          </p:cNvPr>
          <p:cNvSpPr txBox="1"/>
          <p:nvPr/>
        </p:nvSpPr>
        <p:spPr>
          <a:xfrm>
            <a:off x="1737895" y="2812754"/>
            <a:ext cx="6241840" cy="1468864"/>
          </a:xfrm>
          <a:prstGeom prst="rect">
            <a:avLst/>
          </a:prstGeom>
          <a:noFill/>
        </p:spPr>
        <p:txBody>
          <a:bodyPr wrap="square">
            <a:spAutoFit/>
          </a:bodyPr>
          <a:lstStyle/>
          <a:p>
            <a:pPr marL="342900" indent="-342900" algn="just">
              <a:lnSpc>
                <a:spcPct val="107000"/>
              </a:lnSpc>
              <a:spcAft>
                <a:spcPts val="800"/>
              </a:spcAft>
              <a:buFont typeface="+mj-lt"/>
              <a:buAutoNum type="arabicParenR" startAt="2"/>
            </a:pP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yang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bersumber</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dari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dalam</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negeri </a:t>
            </a:r>
            <a:endParaRPr lang="en-US" sz="1300" dirty="0">
              <a:effectLst/>
              <a:latin typeface="Quire Sans Light" panose="020B0302040400020003"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yang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bersumber</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dari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dalam</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negeri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terjadi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karena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pencetakan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uang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baru</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oleh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pemerintah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atau</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penerapan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anggaran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defisit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yang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bersumber</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dari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dalam</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negeri juga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terjadi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karena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kegagalan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panen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Kegagalan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panen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menyebabkan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penawaran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suatu</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jenis</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barang</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berkurang</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sedangkan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permintaan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tetap</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sehingga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harga-harga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naik.</a:t>
            </a:r>
            <a:endParaRPr lang="en-US" sz="1300" dirty="0">
              <a:effectLst/>
              <a:latin typeface="Quire Sans Light" panose="020B03020404000200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48958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4" name="Rectangle 3">
            <a:extLst>
              <a:ext uri="{FF2B5EF4-FFF2-40B4-BE49-F238E27FC236}">
                <a16:creationId xmlns:a16="http://schemas.microsoft.com/office/drawing/2014/main" id="{10E96B6F-7DB0-F5F1-0E83-2A7290475C3A}"/>
              </a:ext>
            </a:extLst>
          </p:cNvPr>
          <p:cNvSpPr/>
          <p:nvPr/>
        </p:nvSpPr>
        <p:spPr>
          <a:xfrm>
            <a:off x="4482" y="-25231"/>
            <a:ext cx="9139518" cy="4730581"/>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 name="TextBox 5">
            <a:extLst>
              <a:ext uri="{FF2B5EF4-FFF2-40B4-BE49-F238E27FC236}">
                <a16:creationId xmlns:a16="http://schemas.microsoft.com/office/drawing/2014/main" id="{506E9FBE-5A8B-7486-AB55-848775A273ED}"/>
              </a:ext>
            </a:extLst>
          </p:cNvPr>
          <p:cNvSpPr txBox="1"/>
          <p:nvPr/>
        </p:nvSpPr>
        <p:spPr>
          <a:xfrm>
            <a:off x="246529" y="991076"/>
            <a:ext cx="3960416" cy="353943"/>
          </a:xfrm>
          <a:prstGeom prst="rect">
            <a:avLst/>
          </a:prstGeom>
          <a:noFill/>
        </p:spPr>
        <p:txBody>
          <a:bodyPr wrap="square" rtlCol="0">
            <a:spAutoFit/>
          </a:bodyPr>
          <a:lstStyle/>
          <a:p>
            <a:r>
              <a:rPr lang="en-US" sz="1700" b="1" dirty="0" err="1">
                <a:latin typeface="Eras Demi ITC" panose="020B0602030504020804" pitchFamily="34" charset="77"/>
              </a:rPr>
              <a:t>Perhatikan</a:t>
            </a:r>
            <a:r>
              <a:rPr lang="en-US" sz="1700" b="1" dirty="0">
                <a:latin typeface="Eras Demi ITC" panose="020B0602030504020804" pitchFamily="34" charset="77"/>
              </a:rPr>
              <a:t> </a:t>
            </a:r>
            <a:r>
              <a:rPr lang="en-US" sz="1700" b="1" dirty="0" err="1">
                <a:latin typeface="Eras Demi ITC" panose="020B0602030504020804" pitchFamily="34" charset="77"/>
              </a:rPr>
              <a:t>gambar</a:t>
            </a:r>
            <a:r>
              <a:rPr lang="en-US" sz="1700" b="1" dirty="0">
                <a:latin typeface="Eras Demi ITC" panose="020B0602030504020804" pitchFamily="34" charset="77"/>
              </a:rPr>
              <a:t> </a:t>
            </a:r>
            <a:r>
              <a:rPr lang="en-US" sz="1700" b="1" dirty="0" err="1">
                <a:latin typeface="Eras Demi ITC" panose="020B0602030504020804" pitchFamily="34" charset="77"/>
              </a:rPr>
              <a:t>berikut</a:t>
            </a:r>
            <a:r>
              <a:rPr lang="en-US" sz="1700" b="1" dirty="0">
                <a:latin typeface="Eras Demi ITC" panose="020B0602030504020804" pitchFamily="34" charset="77"/>
              </a:rPr>
              <a:t>. </a:t>
            </a:r>
          </a:p>
        </p:txBody>
      </p:sp>
      <p:sp>
        <p:nvSpPr>
          <p:cNvPr id="7" name="TextBox 6">
            <a:extLst>
              <a:ext uri="{FF2B5EF4-FFF2-40B4-BE49-F238E27FC236}">
                <a16:creationId xmlns:a16="http://schemas.microsoft.com/office/drawing/2014/main" id="{30C0128F-4530-1F9D-4AEF-0ABA44DAE08B}"/>
              </a:ext>
            </a:extLst>
          </p:cNvPr>
          <p:cNvSpPr txBox="1"/>
          <p:nvPr/>
        </p:nvSpPr>
        <p:spPr>
          <a:xfrm>
            <a:off x="246529" y="1326469"/>
            <a:ext cx="3595541" cy="2400657"/>
          </a:xfrm>
          <a:prstGeom prst="rect">
            <a:avLst/>
          </a:prstGeom>
          <a:noFill/>
        </p:spPr>
        <p:txBody>
          <a:bodyPr wrap="square" rtlCol="0">
            <a:spAutoFit/>
          </a:bodyPr>
          <a:lstStyle/>
          <a:p>
            <a:pPr algn="just"/>
            <a:r>
              <a:rPr lang="en-US" sz="1500" dirty="0">
                <a:latin typeface="Quire Sans" panose="020B0502040400020003" pitchFamily="34" charset="0"/>
                <a:cs typeface="Quire Sans" panose="020B0502040400020003" pitchFamily="34" charset="0"/>
              </a:rPr>
              <a:t>Pada </a:t>
            </a:r>
            <a:r>
              <a:rPr lang="en-US" sz="1500" dirty="0" err="1">
                <a:latin typeface="Quire Sans" panose="020B0502040400020003" pitchFamily="34" charset="0"/>
                <a:cs typeface="Quire Sans" panose="020B0502040400020003" pitchFamily="34" charset="0"/>
              </a:rPr>
              <a:t>gambar</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terlihat</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transaksi</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jual</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beli</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menggunakan</a:t>
            </a:r>
            <a:r>
              <a:rPr lang="en-US" sz="1500" dirty="0">
                <a:latin typeface="Quire Sans" panose="020B0502040400020003" pitchFamily="34" charset="0"/>
                <a:cs typeface="Quire Sans" panose="020B0502040400020003" pitchFamily="34" charset="0"/>
              </a:rPr>
              <a:t> uang </a:t>
            </a:r>
            <a:r>
              <a:rPr lang="en-US" sz="1500" dirty="0" err="1">
                <a:latin typeface="Quire Sans" panose="020B0502040400020003" pitchFamily="34" charset="0"/>
                <a:cs typeface="Quire Sans" panose="020B0502040400020003" pitchFamily="34" charset="0"/>
              </a:rPr>
              <a:t>kertas</a:t>
            </a:r>
            <a:r>
              <a:rPr lang="en-US" sz="1500" dirty="0">
                <a:latin typeface="Quire Sans" panose="020B0502040400020003" pitchFamily="34" charset="0"/>
                <a:cs typeface="Quire Sans" panose="020B0502040400020003" pitchFamily="34" charset="0"/>
              </a:rPr>
              <a:t>. Pada </a:t>
            </a:r>
            <a:r>
              <a:rPr lang="en-US" sz="1500" dirty="0" err="1">
                <a:latin typeface="Quire Sans" panose="020B0502040400020003" pitchFamily="34" charset="0"/>
                <a:cs typeface="Quire Sans" panose="020B0502040400020003" pitchFamily="34" charset="0"/>
              </a:rPr>
              <a:t>kehidupan</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sehari-hari</a:t>
            </a:r>
            <a:r>
              <a:rPr lang="en-US" sz="1500" dirty="0">
                <a:latin typeface="Quire Sans" panose="020B0502040400020003" pitchFamily="34" charset="0"/>
                <a:cs typeface="Quire Sans" panose="020B0502040400020003" pitchFamily="34" charset="0"/>
              </a:rPr>
              <a:t>, uang </a:t>
            </a:r>
            <a:r>
              <a:rPr lang="en-US" sz="1500" dirty="0" err="1">
                <a:latin typeface="Quire Sans" panose="020B0502040400020003" pitchFamily="34" charset="0"/>
                <a:cs typeface="Quire Sans" panose="020B0502040400020003" pitchFamily="34" charset="0"/>
              </a:rPr>
              <a:t>memegang</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peranan</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penting</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bagi</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manusia</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Terkait</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hal</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tersebut</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coba</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jawab</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pertanyaan</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berikut</a:t>
            </a:r>
            <a:r>
              <a:rPr lang="en-US" sz="1500" dirty="0">
                <a:latin typeface="Quire Sans" panose="020B0502040400020003" pitchFamily="34" charset="0"/>
                <a:cs typeface="Quire Sans" panose="020B0502040400020003" pitchFamily="34" charset="0"/>
              </a:rPr>
              <a:t>. </a:t>
            </a:r>
          </a:p>
          <a:p>
            <a:pPr algn="just"/>
            <a:r>
              <a:rPr lang="en-US" sz="1500" dirty="0" err="1">
                <a:latin typeface="Quire Sans" panose="020B0502040400020003" pitchFamily="34" charset="0"/>
                <a:cs typeface="Quire Sans" panose="020B0502040400020003" pitchFamily="34" charset="0"/>
              </a:rPr>
              <a:t>Apakah</a:t>
            </a:r>
            <a:r>
              <a:rPr lang="en-US" sz="1500" dirty="0">
                <a:latin typeface="Quire Sans" panose="020B0502040400020003" pitchFamily="34" charset="0"/>
                <a:cs typeface="Quire Sans" panose="020B0502040400020003" pitchFamily="34" charset="0"/>
              </a:rPr>
              <a:t> orang </a:t>
            </a:r>
            <a:r>
              <a:rPr lang="en-US" sz="1500" dirty="0" err="1">
                <a:latin typeface="Quire Sans" panose="020B0502040400020003" pitchFamily="34" charset="0"/>
                <a:cs typeface="Quire Sans" panose="020B0502040400020003" pitchFamily="34" charset="0"/>
              </a:rPr>
              <a:t>cenderung</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lebih</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suka</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memegang</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atau</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memiliki</a:t>
            </a:r>
            <a:r>
              <a:rPr lang="en-US" sz="1500" dirty="0">
                <a:latin typeface="Quire Sans" panose="020B0502040400020003" pitchFamily="34" charset="0"/>
                <a:cs typeface="Quire Sans" panose="020B0502040400020003" pitchFamily="34" charset="0"/>
              </a:rPr>
              <a:t> uang </a:t>
            </a:r>
            <a:r>
              <a:rPr lang="en-US" sz="1500" dirty="0" err="1">
                <a:latin typeface="Quire Sans" panose="020B0502040400020003" pitchFamily="34" charset="0"/>
                <a:cs typeface="Quire Sans" panose="020B0502040400020003" pitchFamily="34" charset="0"/>
              </a:rPr>
              <a:t>dibanding</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memiliki</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barang</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Mengapa</a:t>
            </a:r>
            <a:r>
              <a:rPr lang="en-US" sz="1500" dirty="0">
                <a:latin typeface="Quire Sans" panose="020B0502040400020003" pitchFamily="34" charset="0"/>
                <a:cs typeface="Quire Sans" panose="020B0502040400020003" pitchFamily="34" charset="0"/>
              </a:rPr>
              <a:t>?</a:t>
            </a:r>
          </a:p>
          <a:p>
            <a:pPr algn="just"/>
            <a:r>
              <a:rPr lang="en-US" sz="1500" dirty="0" err="1">
                <a:latin typeface="Quire Sans" panose="020B0502040400020003" pitchFamily="34" charset="0"/>
                <a:cs typeface="Quire Sans" panose="020B0502040400020003" pitchFamily="34" charset="0"/>
              </a:rPr>
              <a:t>Diskusikanlah</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dengan</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teman</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dekat</a:t>
            </a:r>
            <a:r>
              <a:rPr lang="en-US" sz="1500" dirty="0">
                <a:latin typeface="Quire Sans" panose="020B0502040400020003" pitchFamily="34" charset="0"/>
                <a:cs typeface="Quire Sans" panose="020B0502040400020003" pitchFamily="34" charset="0"/>
              </a:rPr>
              <a:t> </a:t>
            </a:r>
            <a:r>
              <a:rPr lang="en-US" sz="1500" dirty="0" err="1">
                <a:latin typeface="Quire Sans" panose="020B0502040400020003" pitchFamily="34" charset="0"/>
                <a:cs typeface="Quire Sans" panose="020B0502040400020003" pitchFamily="34" charset="0"/>
              </a:rPr>
              <a:t>tempat</a:t>
            </a:r>
            <a:r>
              <a:rPr lang="en-US" sz="1500" dirty="0">
                <a:latin typeface="Quire Sans" panose="020B0502040400020003" pitchFamily="34" charset="0"/>
                <a:cs typeface="Quire Sans" panose="020B0502040400020003" pitchFamily="34" charset="0"/>
              </a:rPr>
              <a:t> duduk Anda.</a:t>
            </a:r>
          </a:p>
        </p:txBody>
      </p:sp>
      <p:pic>
        <p:nvPicPr>
          <p:cNvPr id="2" name="Picture 1">
            <a:extLst>
              <a:ext uri="{FF2B5EF4-FFF2-40B4-BE49-F238E27FC236}">
                <a16:creationId xmlns:a16="http://schemas.microsoft.com/office/drawing/2014/main" id="{995892A0-579A-CAA8-6C5B-DD390F95A61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38600" y="-27050"/>
            <a:ext cx="6553200" cy="4732399"/>
          </a:xfrm>
          <a:prstGeom prst="flowChartOnlineStorage">
            <a:avLst/>
          </a:prstGeom>
        </p:spPr>
      </p:pic>
      <p:grpSp>
        <p:nvGrpSpPr>
          <p:cNvPr id="3" name="Group 2">
            <a:extLst>
              <a:ext uri="{FF2B5EF4-FFF2-40B4-BE49-F238E27FC236}">
                <a16:creationId xmlns:a16="http://schemas.microsoft.com/office/drawing/2014/main" id="{3415C2B9-4B16-A354-FB85-E1CE5688DD0A}"/>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B403369C-81E3-EB47-AC7F-EABC44744951}"/>
                </a:ext>
              </a:extLst>
            </p:cNvPr>
            <p:cNvGrpSpPr/>
            <p:nvPr/>
          </p:nvGrpSpPr>
          <p:grpSpPr>
            <a:xfrm>
              <a:off x="0" y="4302125"/>
              <a:ext cx="9144000" cy="841375"/>
              <a:chOff x="0" y="4302125"/>
              <a:chExt cx="9144000" cy="841375"/>
            </a:xfrm>
          </p:grpSpPr>
          <p:grpSp>
            <p:nvGrpSpPr>
              <p:cNvPr id="9" name="Group 8">
                <a:extLst>
                  <a:ext uri="{FF2B5EF4-FFF2-40B4-BE49-F238E27FC236}">
                    <a16:creationId xmlns:a16="http://schemas.microsoft.com/office/drawing/2014/main" id="{1500AE6B-3CFE-5ADB-0FBE-1B51F706DA74}"/>
                  </a:ext>
                </a:extLst>
              </p:cNvPr>
              <p:cNvGrpSpPr/>
              <p:nvPr/>
            </p:nvGrpSpPr>
            <p:grpSpPr>
              <a:xfrm>
                <a:off x="0" y="4302125"/>
                <a:ext cx="9144000" cy="841375"/>
                <a:chOff x="0" y="4302125"/>
                <a:chExt cx="9144000" cy="841375"/>
              </a:xfrm>
            </p:grpSpPr>
            <p:pic>
              <p:nvPicPr>
                <p:cNvPr id="11" name="Picture 2" descr="E:\ELISA\ERLANGGA LISA\2017\TEMPLATE PPT\SMP PPKN kelas X kelompok wajib\SMP PPKN kelas X kelompok wajib.png">
                  <a:extLst>
                    <a:ext uri="{FF2B5EF4-FFF2-40B4-BE49-F238E27FC236}">
                      <a16:creationId xmlns:a16="http://schemas.microsoft.com/office/drawing/2014/main" id="{64AB140C-1B3F-41BF-E050-975A405323A5}"/>
                    </a:ext>
                  </a:extLst>
                </p:cNvPr>
                <p:cNvPicPr>
                  <a:picLocks noChangeAspect="1" noChangeArrowheads="1"/>
                </p:cNvPicPr>
                <p:nvPr/>
              </p:nvPicPr>
              <p:blipFill>
                <a:blip r:embed="rId4" cstate="print"/>
                <a:srcRect/>
                <a:stretch>
                  <a:fillRect/>
                </a:stretch>
              </p:blipFill>
              <p:spPr bwMode="auto">
                <a:xfrm>
                  <a:off x="0" y="4302125"/>
                  <a:ext cx="9144000" cy="841375"/>
                </a:xfrm>
                <a:prstGeom prst="rect">
                  <a:avLst/>
                </a:prstGeom>
                <a:noFill/>
              </p:spPr>
            </p:pic>
            <p:sp>
              <p:nvSpPr>
                <p:cNvPr id="12" name="TextBox 16">
                  <a:extLst>
                    <a:ext uri="{FF2B5EF4-FFF2-40B4-BE49-F238E27FC236}">
                      <a16:creationId xmlns:a16="http://schemas.microsoft.com/office/drawing/2014/main" id="{870ACE11-C929-F374-08D3-38CEBC0BBEB4}"/>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10" name="Picture 9" descr="A picture containing text&#10;&#10;Description automatically generated">
                <a:extLst>
                  <a:ext uri="{FF2B5EF4-FFF2-40B4-BE49-F238E27FC236}">
                    <a16:creationId xmlns:a16="http://schemas.microsoft.com/office/drawing/2014/main" id="{28A4D4D8-77AD-1B16-5CD4-58782672DBFD}"/>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8" name="Rectangle 7">
              <a:extLst>
                <a:ext uri="{FF2B5EF4-FFF2-40B4-BE49-F238E27FC236}">
                  <a16:creationId xmlns:a16="http://schemas.microsoft.com/office/drawing/2014/main" id="{AD5E9F03-4C10-5B10-CD6E-A3EBAC4C9DBD}"/>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Tree>
    <p:extLst>
      <p:ext uri="{BB962C8B-B14F-4D97-AF65-F5344CB8AC3E}">
        <p14:creationId xmlns:p14="http://schemas.microsoft.com/office/powerpoint/2010/main" val="34413781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0F20E92-24EB-BE5A-FC9C-D2112A9D17AC}"/>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7AAFE50F-74F0-82F1-F678-8D28ECA7D6D7}"/>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C7848560-D821-BBDE-D501-861096D9CB47}"/>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692C209A-FACB-F9C8-005B-E0AB3A2C0287}"/>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AE20FEA4-9091-D0B8-20C9-E9B48EA6471E}"/>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69B15C5C-18C1-CE5D-68BD-0B21BE33804F}"/>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AB27EE54-FC86-F5C5-5D9D-57F0CF5173AA}"/>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2260;p38">
            <a:extLst>
              <a:ext uri="{FF2B5EF4-FFF2-40B4-BE49-F238E27FC236}">
                <a16:creationId xmlns:a16="http://schemas.microsoft.com/office/drawing/2014/main" id="{83440655-AA1E-2DC9-55F3-5091A42C51DF}"/>
              </a:ext>
            </a:extLst>
          </p:cNvPr>
          <p:cNvSpPr txBox="1">
            <a:spLocks/>
          </p:cNvSpPr>
          <p:nvPr/>
        </p:nvSpPr>
        <p:spPr>
          <a:xfrm>
            <a:off x="1539694" y="316365"/>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5">
                    <a:lumMod val="50000"/>
                  </a:schemeClr>
                </a:solidFill>
                <a:latin typeface="Hiragino Kaku Gothic StdN W8" panose="020B0800000000000000" pitchFamily="34" charset="-128"/>
                <a:ea typeface="Hiragino Kaku Gothic StdN W8" panose="020B0800000000000000" pitchFamily="34" charset="-128"/>
              </a:rPr>
              <a:t>03</a:t>
            </a:r>
          </a:p>
        </p:txBody>
      </p:sp>
      <p:sp>
        <p:nvSpPr>
          <p:cNvPr id="10" name="Google Shape;2259;p38">
            <a:extLst>
              <a:ext uri="{FF2B5EF4-FFF2-40B4-BE49-F238E27FC236}">
                <a16:creationId xmlns:a16="http://schemas.microsoft.com/office/drawing/2014/main" id="{6AB56909-5FDE-A117-544B-04DBA387C4B8}"/>
              </a:ext>
            </a:extLst>
          </p:cNvPr>
          <p:cNvSpPr txBox="1">
            <a:spLocks/>
          </p:cNvSpPr>
          <p:nvPr/>
        </p:nvSpPr>
        <p:spPr>
          <a:xfrm>
            <a:off x="2248027" y="361950"/>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accent1">
                    <a:lumMod val="50000"/>
                  </a:schemeClr>
                </a:solidFill>
                <a:latin typeface="Hiragino Kaku Gothic StdN W8" panose="020B0800000000000000" pitchFamily="34" charset="-128"/>
                <a:ea typeface="Hiragino Kaku Gothic StdN W8" panose="020B0800000000000000" pitchFamily="34" charset="-128"/>
              </a:rPr>
              <a:t>Jenis</a:t>
            </a:r>
            <a:r>
              <a:rPr lang="en-US" sz="1600" dirty="0">
                <a:solidFill>
                  <a:schemeClr val="accent1">
                    <a:lumMod val="50000"/>
                  </a:schemeClr>
                </a:solidFill>
                <a:latin typeface="Hiragino Kaku Gothic StdN W8" panose="020B0800000000000000" pitchFamily="34" charset="-128"/>
                <a:ea typeface="Hiragino Kaku Gothic StdN W8" panose="020B0800000000000000" pitchFamily="34" charset="-128"/>
              </a:rPr>
              <a:t> </a:t>
            </a:r>
            <a:r>
              <a:rPr lang="en-US" sz="1600" dirty="0" err="1">
                <a:solidFill>
                  <a:schemeClr val="accent1">
                    <a:lumMod val="50000"/>
                  </a:schemeClr>
                </a:solidFill>
                <a:latin typeface="Hiragino Kaku Gothic StdN W8" panose="020B0800000000000000" pitchFamily="34" charset="-128"/>
                <a:ea typeface="Hiragino Kaku Gothic StdN W8" panose="020B0800000000000000" pitchFamily="34" charset="-128"/>
              </a:rPr>
              <a:t>Inflasi</a:t>
            </a:r>
            <a:endParaRPr lang="en-US" sz="1600" dirty="0">
              <a:solidFill>
                <a:schemeClr val="accent1">
                  <a:lumMod val="50000"/>
                </a:schemeClr>
              </a:solidFill>
              <a:latin typeface="Hiragino Kaku Gothic StdN W8" panose="020B0800000000000000" pitchFamily="34" charset="-128"/>
              <a:ea typeface="Hiragino Kaku Gothic StdN W8" panose="020B0800000000000000" pitchFamily="34" charset="-128"/>
            </a:endParaRPr>
          </a:p>
        </p:txBody>
      </p:sp>
      <p:sp>
        <p:nvSpPr>
          <p:cNvPr id="11" name="Google Shape;467;p34">
            <a:extLst>
              <a:ext uri="{FF2B5EF4-FFF2-40B4-BE49-F238E27FC236}">
                <a16:creationId xmlns:a16="http://schemas.microsoft.com/office/drawing/2014/main" id="{9167E436-3903-D12D-D809-36D3C5E2AADF}"/>
              </a:ext>
            </a:extLst>
          </p:cNvPr>
          <p:cNvSpPr/>
          <p:nvPr/>
        </p:nvSpPr>
        <p:spPr>
          <a:xfrm>
            <a:off x="1721946" y="861882"/>
            <a:ext cx="500609" cy="386830"/>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dirty="0">
                <a:solidFill>
                  <a:schemeClr val="bg1"/>
                </a:solidFill>
                <a:latin typeface="Quire Sans" panose="020B0502040400020003" pitchFamily="34" charset="0"/>
                <a:cs typeface="Quire Sans" panose="020B0502040400020003" pitchFamily="34" charset="0"/>
              </a:rPr>
              <a:t>b.</a:t>
            </a:r>
            <a:endParaRPr sz="1400" b="1" dirty="0">
              <a:solidFill>
                <a:schemeClr val="bg1"/>
              </a:solidFill>
              <a:latin typeface="Quire Sans" panose="020B0502040400020003" pitchFamily="34" charset="0"/>
              <a:cs typeface="Quire Sans" panose="020B0502040400020003" pitchFamily="34" charset="0"/>
            </a:endParaRPr>
          </a:p>
        </p:txBody>
      </p:sp>
      <p:sp>
        <p:nvSpPr>
          <p:cNvPr id="12" name="TextBox 11">
            <a:extLst>
              <a:ext uri="{FF2B5EF4-FFF2-40B4-BE49-F238E27FC236}">
                <a16:creationId xmlns:a16="http://schemas.microsoft.com/office/drawing/2014/main" id="{B8566EE6-BFFA-DF91-130A-7516DEDF4A32}"/>
              </a:ext>
            </a:extLst>
          </p:cNvPr>
          <p:cNvSpPr txBox="1"/>
          <p:nvPr/>
        </p:nvSpPr>
        <p:spPr>
          <a:xfrm>
            <a:off x="2251229" y="940935"/>
            <a:ext cx="3952043" cy="307777"/>
          </a:xfrm>
          <a:prstGeom prst="rect">
            <a:avLst/>
          </a:prstGeom>
          <a:noFill/>
        </p:spPr>
        <p:txBody>
          <a:bodyPr wrap="square" rtlCol="0">
            <a:spAutoFit/>
          </a:bodyPr>
          <a:lstStyle/>
          <a:p>
            <a:pPr algn="just"/>
            <a:r>
              <a:rPr lang="id-ID" sz="1400" b="1" dirty="0">
                <a:solidFill>
                  <a:schemeClr val="accent1">
                    <a:lumMod val="50000"/>
                  </a:schemeClr>
                </a:solidFill>
                <a:latin typeface="Quire Sans" panose="020B0502040400020003" pitchFamily="34" charset="0"/>
                <a:cs typeface="Quire Sans" panose="020B0502040400020003" pitchFamily="34" charset="0"/>
              </a:rPr>
              <a:t>Jenis Inflasi Berdasarkan Penyebabnya</a:t>
            </a:r>
            <a:endParaRPr lang="id-ID" sz="1400" b="1" i="1" dirty="0">
              <a:solidFill>
                <a:schemeClr val="accent1">
                  <a:lumMod val="50000"/>
                </a:schemeClr>
              </a:solidFill>
              <a:latin typeface="Quire Sans" panose="020B0502040400020003" pitchFamily="34" charset="0"/>
              <a:cs typeface="Quire Sans" panose="020B0502040400020003" pitchFamily="34" charset="0"/>
            </a:endParaRPr>
          </a:p>
        </p:txBody>
      </p:sp>
      <p:sp>
        <p:nvSpPr>
          <p:cNvPr id="14" name="TextBox 13">
            <a:extLst>
              <a:ext uri="{FF2B5EF4-FFF2-40B4-BE49-F238E27FC236}">
                <a16:creationId xmlns:a16="http://schemas.microsoft.com/office/drawing/2014/main" id="{D9680A0F-EABC-71FC-FB08-A89A2AEFD84F}"/>
              </a:ext>
            </a:extLst>
          </p:cNvPr>
          <p:cNvSpPr txBox="1"/>
          <p:nvPr/>
        </p:nvSpPr>
        <p:spPr>
          <a:xfrm>
            <a:off x="2248026" y="1391940"/>
            <a:ext cx="5905373" cy="2002600"/>
          </a:xfrm>
          <a:prstGeom prst="rect">
            <a:avLst/>
          </a:prstGeom>
          <a:noFill/>
        </p:spPr>
        <p:txBody>
          <a:bodyPr wrap="square">
            <a:spAutoFit/>
          </a:bodyPr>
          <a:lstStyle/>
          <a:p>
            <a:pPr marL="342900" indent="-342900" algn="just">
              <a:lnSpc>
                <a:spcPct val="107000"/>
              </a:lnSpc>
              <a:spcAft>
                <a:spcPts val="800"/>
              </a:spcAft>
              <a:buFont typeface="+mj-lt"/>
              <a:buAutoNum type="arabicParenR"/>
            </a:pP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karena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kenaikan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permintaan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endParaRPr lang="en-US" sz="1400" dirty="0">
              <a:effectLst/>
              <a:latin typeface="Quire Sans Light" panose="020B0302040400020003"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Kenaikan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permintaan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terkadang</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tidak</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dipenuhi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produsen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Oleh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karena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itu</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harga-harga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akan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cenderung</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naik. Hal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ini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sesuai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dengan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hukum</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ekonomi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jika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permintaan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naik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sedangkan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penawaran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tetap</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harga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cenderung</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naik”.</a:t>
            </a:r>
            <a:endParaRPr lang="en-US" sz="1400" dirty="0">
              <a:effectLst/>
              <a:latin typeface="Quire Sans Light" panose="020B0302040400020003" pitchFamily="34" charset="0"/>
              <a:ea typeface="Calibri" panose="020F0502020204030204" pitchFamily="34" charset="0"/>
              <a:cs typeface="Times New Roman" panose="02020603050405020304" pitchFamily="18" charset="0"/>
            </a:endParaRPr>
          </a:p>
          <a:p>
            <a:pPr marL="342900" indent="-342900" algn="just">
              <a:lnSpc>
                <a:spcPct val="107000"/>
              </a:lnSpc>
              <a:spcAft>
                <a:spcPts val="800"/>
              </a:spcAft>
              <a:buFont typeface="+mj-lt"/>
              <a:buAutoNum type="arabicParenR" startAt="2"/>
            </a:pP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karena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kenaikan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biaya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produksi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endParaRPr lang="en-US" sz="1400" dirty="0">
              <a:effectLst/>
              <a:latin typeface="Quire Sans Light" panose="020B0302040400020003"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Kenaikan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biaya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produksi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mengakibatkan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harga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penawaran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barang</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naik,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sehingga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menimbulkan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a:t>
            </a:r>
            <a:endParaRPr lang="en-US" sz="1400" dirty="0">
              <a:effectLst/>
              <a:latin typeface="Quire Sans Light" panose="020B03020404000200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463476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alpha val="65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0F20E92-24EB-BE5A-FC9C-D2112A9D17AC}"/>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7AAFE50F-74F0-82F1-F678-8D28ECA7D6D7}"/>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C7848560-D821-BBDE-D501-861096D9CB47}"/>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692C209A-FACB-F9C8-005B-E0AB3A2C0287}"/>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AE20FEA4-9091-D0B8-20C9-E9B48EA6471E}"/>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69B15C5C-18C1-CE5D-68BD-0B21BE33804F}"/>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AB27EE54-FC86-F5C5-5D9D-57F0CF5173AA}"/>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pic>
        <p:nvPicPr>
          <p:cNvPr id="12" name="Picture 11">
            <a:extLst>
              <a:ext uri="{FF2B5EF4-FFF2-40B4-BE49-F238E27FC236}">
                <a16:creationId xmlns:a16="http://schemas.microsoft.com/office/drawing/2014/main" id="{1C5D6174-7263-652A-AD50-A05E8976B84B}"/>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rot="16200000">
            <a:off x="1250101" y="-128302"/>
            <a:ext cx="3974523" cy="5143500"/>
          </a:xfrm>
          <a:prstGeom prst="rect">
            <a:avLst/>
          </a:prstGeom>
        </p:spPr>
      </p:pic>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F8030F81-E274-CDE0-1502-5CB24B65B4DE}"/>
                  </a:ext>
                </a:extLst>
              </p:cNvPr>
              <p:cNvSpPr txBox="1"/>
              <p:nvPr/>
            </p:nvSpPr>
            <p:spPr>
              <a:xfrm>
                <a:off x="5809113" y="753501"/>
                <a:ext cx="2819400" cy="2392193"/>
              </a:xfrm>
              <a:prstGeom prst="rect">
                <a:avLst/>
              </a:prstGeom>
              <a:noFill/>
            </p:spPr>
            <p:txBody>
              <a:bodyPr wrap="square" rtlCol="0">
                <a:spAutoFit/>
              </a:bodyPr>
              <a:lstStyle/>
              <a:p>
                <a:pPr algn="just"/>
                <a:r>
                  <a:rPr lang="id-ID" sz="1300" dirty="0">
                    <a:latin typeface="Quire Sans Light" panose="020B0302040400020003" pitchFamily="34" charset="0"/>
                  </a:rPr>
                  <a:t>Berdasarkan tabel tersebut, dapat diketahui indeks harga tahun 2021 sebagai berikut. </a:t>
                </a:r>
              </a:p>
              <a:p>
                <a:pPr algn="just"/>
                <a:r>
                  <a:rPr lang="id-ID" sz="1300" dirty="0">
                    <a:latin typeface="Quire Sans Light" panose="020B0302040400020003" pitchFamily="34" charset="0"/>
                  </a:rPr>
                  <a:t>Angka indeks tahun 2020 ditetapkan 100.</a:t>
                </a:r>
              </a:p>
              <a:p>
                <a:pPr algn="just"/>
                <a:r>
                  <a:rPr lang="id-ID" sz="1300" dirty="0">
                    <a:latin typeface="Quire Sans Light" panose="020B0302040400020003" pitchFamily="34" charset="0"/>
                  </a:rPr>
                  <a:t>Angka harga tahun 2021 = </a:t>
                </a:r>
                <a14:m>
                  <m:oMath xmlns:m="http://schemas.openxmlformats.org/officeDocument/2006/math">
                    <m:f>
                      <m:fPr>
                        <m:ctrlPr>
                          <a:rPr lang="id-ID" sz="1300" i="1" smtClean="0">
                            <a:latin typeface="Cambria Math" panose="02040503050406030204" pitchFamily="18" charset="0"/>
                          </a:rPr>
                        </m:ctrlPr>
                      </m:fPr>
                      <m:num>
                        <m:r>
                          <a:rPr lang="en-US" sz="1300" b="0" i="1" smtClean="0">
                            <a:latin typeface="Cambria Math" panose="02040503050406030204" pitchFamily="18" charset="0"/>
                          </a:rPr>
                          <m:t>384.133,20</m:t>
                        </m:r>
                      </m:num>
                      <m:den>
                        <m:r>
                          <a:rPr lang="en-US" sz="1300" b="0" i="1" smtClean="0">
                            <a:latin typeface="Cambria Math" panose="02040503050406030204" pitchFamily="18" charset="0"/>
                          </a:rPr>
                          <m:t>356.487,59</m:t>
                        </m:r>
                      </m:den>
                    </m:f>
                  </m:oMath>
                </a14:m>
                <a:r>
                  <a:rPr lang="id-ID" sz="1300" dirty="0">
                    <a:latin typeface="Quire Sans Light" panose="020B0302040400020003" pitchFamily="34" charset="0"/>
                  </a:rPr>
                  <a:t> x 100 = 107,75</a:t>
                </a:r>
              </a:p>
              <a:p>
                <a:pPr algn="just"/>
                <a:r>
                  <a:rPr lang="id-ID" sz="1300" dirty="0">
                    <a:latin typeface="Quire Sans Light" panose="020B0302040400020003" pitchFamily="34" charset="0"/>
                  </a:rPr>
                  <a:t>Dari perhitungan indeks harga tersebut, terjadi inflasi sebesar 7,75 persen dibandingkan dengan tahun 2020.</a:t>
                </a:r>
              </a:p>
            </p:txBody>
          </p:sp>
        </mc:Choice>
        <mc:Fallback xmlns="">
          <p:sp>
            <p:nvSpPr>
              <p:cNvPr id="13" name="TextBox 12">
                <a:extLst>
                  <a:ext uri="{FF2B5EF4-FFF2-40B4-BE49-F238E27FC236}">
                    <a16:creationId xmlns:a16="http://schemas.microsoft.com/office/drawing/2014/main" id="{F8030F81-E274-CDE0-1502-5CB24B65B4DE}"/>
                  </a:ext>
                </a:extLst>
              </p:cNvPr>
              <p:cNvSpPr txBox="1">
                <a:spLocks noRot="1" noChangeAspect="1" noMove="1" noResize="1" noEditPoints="1" noAdjustHandles="1" noChangeArrowheads="1" noChangeShapeType="1" noTextEdit="1"/>
              </p:cNvSpPr>
              <p:nvPr/>
            </p:nvSpPr>
            <p:spPr>
              <a:xfrm>
                <a:off x="5809113" y="753501"/>
                <a:ext cx="2819400" cy="2392193"/>
              </a:xfrm>
              <a:prstGeom prst="rect">
                <a:avLst/>
              </a:prstGeom>
              <a:blipFill>
                <a:blip r:embed="rId6"/>
                <a:stretch>
                  <a:fillRect l="-448" t="-529" r="-448" b="-1587"/>
                </a:stretch>
              </a:blipFill>
            </p:spPr>
            <p:txBody>
              <a:bodyPr/>
              <a:lstStyle/>
              <a:p>
                <a:r>
                  <a:rPr lang="id-ID">
                    <a:noFill/>
                  </a:rPr>
                  <a:t> </a:t>
                </a:r>
              </a:p>
            </p:txBody>
          </p:sp>
        </mc:Fallback>
      </mc:AlternateContent>
      <p:sp>
        <p:nvSpPr>
          <p:cNvPr id="14" name="Google Shape;2260;p38">
            <a:extLst>
              <a:ext uri="{FF2B5EF4-FFF2-40B4-BE49-F238E27FC236}">
                <a16:creationId xmlns:a16="http://schemas.microsoft.com/office/drawing/2014/main" id="{1C7E3354-30A9-02CC-D414-9AB0BC4D912E}"/>
              </a:ext>
            </a:extLst>
          </p:cNvPr>
          <p:cNvSpPr txBox="1">
            <a:spLocks/>
          </p:cNvSpPr>
          <p:nvPr/>
        </p:nvSpPr>
        <p:spPr>
          <a:xfrm>
            <a:off x="206067" y="173566"/>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5">
                    <a:lumMod val="50000"/>
                  </a:schemeClr>
                </a:solidFill>
                <a:latin typeface="Hiragino Kaku Gothic StdN W8" panose="020B0800000000000000" pitchFamily="34" charset="-128"/>
                <a:ea typeface="Hiragino Kaku Gothic StdN W8" panose="020B0800000000000000" pitchFamily="34" charset="-128"/>
              </a:rPr>
              <a:t>03</a:t>
            </a:r>
          </a:p>
        </p:txBody>
      </p:sp>
      <p:sp>
        <p:nvSpPr>
          <p:cNvPr id="15" name="Google Shape;2259;p38">
            <a:extLst>
              <a:ext uri="{FF2B5EF4-FFF2-40B4-BE49-F238E27FC236}">
                <a16:creationId xmlns:a16="http://schemas.microsoft.com/office/drawing/2014/main" id="{5F480C33-0F4D-EBFC-F558-5BE3F3AFE9AD}"/>
              </a:ext>
            </a:extLst>
          </p:cNvPr>
          <p:cNvSpPr txBox="1">
            <a:spLocks/>
          </p:cNvSpPr>
          <p:nvPr/>
        </p:nvSpPr>
        <p:spPr>
          <a:xfrm>
            <a:off x="914400" y="219151"/>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accent1">
                    <a:lumMod val="50000"/>
                  </a:schemeClr>
                </a:solidFill>
                <a:latin typeface="Hiragino Kaku Gothic StdN W8" panose="020B0800000000000000" pitchFamily="34" charset="-128"/>
                <a:ea typeface="Hiragino Kaku Gothic StdN W8" panose="020B0800000000000000" pitchFamily="34" charset="-128"/>
              </a:rPr>
              <a:t>Menghitung</a:t>
            </a:r>
            <a:r>
              <a:rPr lang="en-US" sz="1600" dirty="0">
                <a:solidFill>
                  <a:schemeClr val="accent1">
                    <a:lumMod val="50000"/>
                  </a:schemeClr>
                </a:solidFill>
                <a:latin typeface="Hiragino Kaku Gothic StdN W8" panose="020B0800000000000000" pitchFamily="34" charset="-128"/>
                <a:ea typeface="Hiragino Kaku Gothic StdN W8" panose="020B0800000000000000" pitchFamily="34" charset="-128"/>
              </a:rPr>
              <a:t> </a:t>
            </a:r>
            <a:r>
              <a:rPr lang="en-US" sz="1600" dirty="0" err="1">
                <a:solidFill>
                  <a:schemeClr val="accent1">
                    <a:lumMod val="50000"/>
                  </a:schemeClr>
                </a:solidFill>
                <a:latin typeface="Hiragino Kaku Gothic StdN W8" panose="020B0800000000000000" pitchFamily="34" charset="-128"/>
                <a:ea typeface="Hiragino Kaku Gothic StdN W8" panose="020B0800000000000000" pitchFamily="34" charset="-128"/>
              </a:rPr>
              <a:t>Inflasi</a:t>
            </a:r>
            <a:endParaRPr lang="en-US" sz="1600" dirty="0">
              <a:solidFill>
                <a:schemeClr val="accent1">
                  <a:lumMod val="50000"/>
                </a:schemeClr>
              </a:solidFill>
              <a:latin typeface="Hiragino Kaku Gothic StdN W8" panose="020B0800000000000000" pitchFamily="34" charset="-128"/>
              <a:ea typeface="Hiragino Kaku Gothic StdN W8" panose="020B0800000000000000" pitchFamily="34" charset="-128"/>
            </a:endParaRPr>
          </a:p>
        </p:txBody>
      </p:sp>
    </p:spTree>
    <p:extLst>
      <p:ext uri="{BB962C8B-B14F-4D97-AF65-F5344CB8AC3E}">
        <p14:creationId xmlns:p14="http://schemas.microsoft.com/office/powerpoint/2010/main" val="25478651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alpha val="53000"/>
          </a:schemeClr>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E91BB415-6255-0C70-6CC9-97907D98690A}"/>
              </a:ext>
            </a:extLst>
          </p:cNvPr>
          <p:cNvSpPr/>
          <p:nvPr/>
        </p:nvSpPr>
        <p:spPr>
          <a:xfrm>
            <a:off x="0" y="4271510"/>
            <a:ext cx="9144000" cy="871990"/>
          </a:xfrm>
          <a:prstGeom prst="rect">
            <a:avLst/>
          </a:prstGeom>
          <a:solidFill>
            <a:schemeClr val="accent5">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2" name="Group 1">
            <a:extLst>
              <a:ext uri="{FF2B5EF4-FFF2-40B4-BE49-F238E27FC236}">
                <a16:creationId xmlns:a16="http://schemas.microsoft.com/office/drawing/2014/main" id="{10F20E92-24EB-BE5A-FC9C-D2112A9D17AC}"/>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7AAFE50F-74F0-82F1-F678-8D28ECA7D6D7}"/>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C7848560-D821-BBDE-D501-861096D9CB47}"/>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692C209A-FACB-F9C8-005B-E0AB3A2C0287}"/>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AE20FEA4-9091-D0B8-20C9-E9B48EA6471E}"/>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69B15C5C-18C1-CE5D-68BD-0B21BE33804F}"/>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AB27EE54-FC86-F5C5-5D9D-57F0CF5173AA}"/>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2260;p38">
            <a:extLst>
              <a:ext uri="{FF2B5EF4-FFF2-40B4-BE49-F238E27FC236}">
                <a16:creationId xmlns:a16="http://schemas.microsoft.com/office/drawing/2014/main" id="{4D7519D5-8E4F-224A-F43E-2391E64C5470}"/>
              </a:ext>
            </a:extLst>
          </p:cNvPr>
          <p:cNvSpPr txBox="1">
            <a:spLocks/>
          </p:cNvSpPr>
          <p:nvPr/>
        </p:nvSpPr>
        <p:spPr>
          <a:xfrm>
            <a:off x="206067" y="173566"/>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5">
                    <a:lumMod val="50000"/>
                  </a:schemeClr>
                </a:solidFill>
                <a:latin typeface="Hiragino Kaku Gothic StdN W8" panose="020B0800000000000000" pitchFamily="34" charset="-128"/>
                <a:ea typeface="Hiragino Kaku Gothic StdN W8" panose="020B0800000000000000" pitchFamily="34" charset="-128"/>
              </a:rPr>
              <a:t>05</a:t>
            </a:r>
          </a:p>
        </p:txBody>
      </p:sp>
      <p:sp>
        <p:nvSpPr>
          <p:cNvPr id="10" name="Google Shape;2259;p38">
            <a:extLst>
              <a:ext uri="{FF2B5EF4-FFF2-40B4-BE49-F238E27FC236}">
                <a16:creationId xmlns:a16="http://schemas.microsoft.com/office/drawing/2014/main" id="{FE8D9282-C877-E0AC-5942-7EDEB299466C}"/>
              </a:ext>
            </a:extLst>
          </p:cNvPr>
          <p:cNvSpPr txBox="1">
            <a:spLocks/>
          </p:cNvSpPr>
          <p:nvPr/>
        </p:nvSpPr>
        <p:spPr>
          <a:xfrm>
            <a:off x="914400" y="219151"/>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accent1">
                    <a:lumMod val="50000"/>
                  </a:schemeClr>
                </a:solidFill>
                <a:latin typeface="Hiragino Kaku Gothic StdN W8" panose="020B0800000000000000" pitchFamily="34" charset="-128"/>
                <a:ea typeface="Hiragino Kaku Gothic StdN W8" panose="020B0800000000000000" pitchFamily="34" charset="-128"/>
              </a:rPr>
              <a:t>Dampak</a:t>
            </a:r>
            <a:r>
              <a:rPr lang="en-US" sz="1600" dirty="0">
                <a:solidFill>
                  <a:schemeClr val="accent1">
                    <a:lumMod val="50000"/>
                  </a:schemeClr>
                </a:solidFill>
                <a:latin typeface="Hiragino Kaku Gothic StdN W8" panose="020B0800000000000000" pitchFamily="34" charset="-128"/>
                <a:ea typeface="Hiragino Kaku Gothic StdN W8" panose="020B0800000000000000" pitchFamily="34" charset="-128"/>
              </a:rPr>
              <a:t> </a:t>
            </a:r>
            <a:r>
              <a:rPr lang="en-US" sz="1600" dirty="0" err="1">
                <a:solidFill>
                  <a:schemeClr val="accent1">
                    <a:lumMod val="50000"/>
                  </a:schemeClr>
                </a:solidFill>
                <a:latin typeface="Hiragino Kaku Gothic StdN W8" panose="020B0800000000000000" pitchFamily="34" charset="-128"/>
                <a:ea typeface="Hiragino Kaku Gothic StdN W8" panose="020B0800000000000000" pitchFamily="34" charset="-128"/>
              </a:rPr>
              <a:t>Inflasi</a:t>
            </a:r>
            <a:endParaRPr lang="en-US" sz="1600" dirty="0">
              <a:solidFill>
                <a:schemeClr val="accent1">
                  <a:lumMod val="50000"/>
                </a:schemeClr>
              </a:solidFill>
              <a:latin typeface="Hiragino Kaku Gothic StdN W8" panose="020B0800000000000000" pitchFamily="34" charset="-128"/>
              <a:ea typeface="Hiragino Kaku Gothic StdN W8" panose="020B0800000000000000" pitchFamily="34" charset="-128"/>
            </a:endParaRPr>
          </a:p>
        </p:txBody>
      </p:sp>
      <p:sp>
        <p:nvSpPr>
          <p:cNvPr id="11" name="TextBox 10">
            <a:extLst>
              <a:ext uri="{FF2B5EF4-FFF2-40B4-BE49-F238E27FC236}">
                <a16:creationId xmlns:a16="http://schemas.microsoft.com/office/drawing/2014/main" id="{BEC120D5-0B51-C31D-A8C5-715124F23E88}"/>
              </a:ext>
            </a:extLst>
          </p:cNvPr>
          <p:cNvSpPr txBox="1"/>
          <p:nvPr/>
        </p:nvSpPr>
        <p:spPr>
          <a:xfrm>
            <a:off x="914400" y="752551"/>
            <a:ext cx="7239000" cy="3093154"/>
          </a:xfrm>
          <a:prstGeom prst="rect">
            <a:avLst/>
          </a:prstGeom>
          <a:noFill/>
        </p:spPr>
        <p:txBody>
          <a:bodyPr wrap="square" rtlCol="0">
            <a:spAutoFit/>
          </a:bodyPr>
          <a:lstStyle/>
          <a:p>
            <a:pPr marL="342900" indent="-342900" algn="just">
              <a:buFont typeface="+mj-lt"/>
              <a:buAutoNum type="alphaLcPeriod"/>
            </a:pPr>
            <a:r>
              <a:rPr lang="id-ID" sz="1300" b="1" dirty="0">
                <a:latin typeface="Quire Sans Light" panose="020B0302040400020003" pitchFamily="34" charset="0"/>
              </a:rPr>
              <a:t>Dampak Inflasi terhadap Pendapatan.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mengubah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pendapatan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masyarakat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Perubahan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bersifat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menguntungkan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atau</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merugikan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Pada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beberapa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kondisi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kondisi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lunak</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mendorong</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perkembangan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ekonomi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mendorong</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para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pengusaha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memperluas</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produksinya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Dengan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demikian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tumbuh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kesempatan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kerja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baru</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sekaligus</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bertambahnya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pendapatan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seseorang</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p>
          <a:p>
            <a:pPr marL="342900" indent="-342900" algn="just">
              <a:buFont typeface="+mj-lt"/>
              <a:buAutoNum type="alphaLcPeriod"/>
            </a:pPr>
            <a:r>
              <a:rPr lang="en-ID" sz="1300" b="1" dirty="0" err="1">
                <a:latin typeface="Quire Sans Light" panose="020B0302040400020003" pitchFamily="34" charset="0"/>
                <a:cs typeface="Times New Roman" panose="02020603050405020304" pitchFamily="18" charset="0"/>
              </a:rPr>
              <a:t>Dampak</a:t>
            </a:r>
            <a:r>
              <a:rPr lang="en-ID" sz="1300" b="1" dirty="0">
                <a:latin typeface="Quire Sans Light" panose="020B0302040400020003" pitchFamily="34" charset="0"/>
                <a:cs typeface="Times New Roman" panose="02020603050405020304" pitchFamily="18" charset="0"/>
              </a:rPr>
              <a:t> </a:t>
            </a:r>
            <a:r>
              <a:rPr lang="en-ID" sz="1300" b="1" dirty="0" err="1">
                <a:latin typeface="Quire Sans Light" panose="020B0302040400020003" pitchFamily="34" charset="0"/>
                <a:cs typeface="Times New Roman" panose="02020603050405020304" pitchFamily="18" charset="0"/>
              </a:rPr>
              <a:t>inflasi</a:t>
            </a:r>
            <a:r>
              <a:rPr lang="en-ID" sz="1300" b="1" dirty="0">
                <a:latin typeface="Quire Sans Light" panose="020B0302040400020003" pitchFamily="34" charset="0"/>
                <a:cs typeface="Times New Roman" panose="02020603050405020304" pitchFamily="18" charset="0"/>
              </a:rPr>
              <a:t> </a:t>
            </a:r>
            <a:r>
              <a:rPr lang="en-ID" sz="1300" b="1" dirty="0" err="1">
                <a:latin typeface="Quire Sans Light" panose="020B0302040400020003" pitchFamily="34" charset="0"/>
                <a:cs typeface="Times New Roman" panose="02020603050405020304" pitchFamily="18" charset="0"/>
              </a:rPr>
              <a:t>terhadap</a:t>
            </a:r>
            <a:r>
              <a:rPr lang="en-ID" sz="1300" b="1" dirty="0">
                <a:latin typeface="Quire Sans Light" panose="020B0302040400020003" pitchFamily="34" charset="0"/>
                <a:cs typeface="Times New Roman" panose="02020603050405020304" pitchFamily="18" charset="0"/>
              </a:rPr>
              <a:t> </a:t>
            </a:r>
            <a:r>
              <a:rPr lang="en-ID" sz="1300" b="1" dirty="0" err="1">
                <a:latin typeface="Quire Sans Light" panose="020B0302040400020003" pitchFamily="34" charset="0"/>
                <a:cs typeface="Times New Roman" panose="02020603050405020304" pitchFamily="18" charset="0"/>
              </a:rPr>
              <a:t>Ekspor</a:t>
            </a:r>
            <a:r>
              <a:rPr lang="en-ID" sz="1300" b="1" dirty="0">
                <a:latin typeface="Quire Sans Light" panose="020B0302040400020003" pitchFamily="34" charset="0"/>
                <a:cs typeface="Times New Roman" panose="02020603050405020304" pitchFamily="18" charset="0"/>
              </a:rPr>
              <a:t>. </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Pada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keadaan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daya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saing</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untuk</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barang</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ekspor</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berkurang</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Berkurangnya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daya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saing</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terjadi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karena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harga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barang</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ekspor</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semakin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mahal.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menyulitkan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para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eksportir</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dan negara. </a:t>
            </a:r>
          </a:p>
          <a:p>
            <a:pPr marL="342900" indent="-342900" algn="just">
              <a:buFont typeface="+mj-lt"/>
              <a:buAutoNum type="alphaLcPeriod"/>
            </a:pPr>
            <a:r>
              <a:rPr lang="en-ID" sz="1300" b="1" dirty="0" err="1">
                <a:latin typeface="Quire Sans Light" panose="020B0302040400020003" pitchFamily="34" charset="0"/>
                <a:cs typeface="Times New Roman" panose="02020603050405020304" pitchFamily="18" charset="0"/>
              </a:rPr>
              <a:t>Dampak</a:t>
            </a:r>
            <a:r>
              <a:rPr lang="en-ID" sz="1300" b="1" dirty="0">
                <a:latin typeface="Quire Sans Light" panose="020B0302040400020003" pitchFamily="34" charset="0"/>
                <a:cs typeface="Times New Roman" panose="02020603050405020304" pitchFamily="18" charset="0"/>
              </a:rPr>
              <a:t> </a:t>
            </a:r>
            <a:r>
              <a:rPr lang="en-ID" sz="1300" b="1" dirty="0" err="1">
                <a:latin typeface="Quire Sans Light" panose="020B0302040400020003" pitchFamily="34" charset="0"/>
                <a:cs typeface="Times New Roman" panose="02020603050405020304" pitchFamily="18" charset="0"/>
              </a:rPr>
              <a:t>Inflasi</a:t>
            </a:r>
            <a:r>
              <a:rPr lang="en-ID" sz="1300" b="1" dirty="0">
                <a:latin typeface="Quire Sans Light" panose="020B0302040400020003" pitchFamily="34" charset="0"/>
                <a:cs typeface="Times New Roman" panose="02020603050405020304" pitchFamily="18" charset="0"/>
              </a:rPr>
              <a:t> </a:t>
            </a:r>
            <a:r>
              <a:rPr lang="en-ID" sz="1300" b="1" dirty="0" err="1">
                <a:latin typeface="Quire Sans Light" panose="020B0302040400020003" pitchFamily="34" charset="0"/>
                <a:cs typeface="Times New Roman" panose="02020603050405020304" pitchFamily="18" charset="0"/>
              </a:rPr>
              <a:t>terhadap</a:t>
            </a:r>
            <a:r>
              <a:rPr lang="en-ID" sz="1300" b="1" dirty="0">
                <a:latin typeface="Quire Sans Light" panose="020B0302040400020003" pitchFamily="34" charset="0"/>
                <a:cs typeface="Times New Roman" panose="02020603050405020304" pitchFamily="18" charset="0"/>
              </a:rPr>
              <a:t> </a:t>
            </a:r>
            <a:r>
              <a:rPr lang="en-ID" sz="1300" b="1" dirty="0" err="1">
                <a:latin typeface="Quire Sans Light" panose="020B0302040400020003" pitchFamily="34" charset="0"/>
                <a:cs typeface="Times New Roman" panose="02020603050405020304" pitchFamily="18" charset="0"/>
              </a:rPr>
              <a:t>Minat</a:t>
            </a:r>
            <a:r>
              <a:rPr lang="en-ID" sz="1300" b="1" dirty="0">
                <a:latin typeface="Quire Sans Light" panose="020B0302040400020003" pitchFamily="34" charset="0"/>
                <a:cs typeface="Times New Roman" panose="02020603050405020304" pitchFamily="18" charset="0"/>
              </a:rPr>
              <a:t> Orang </a:t>
            </a:r>
            <a:r>
              <a:rPr lang="en-ID" sz="1300" b="1" dirty="0" err="1">
                <a:latin typeface="Quire Sans Light" panose="020B0302040400020003" pitchFamily="34" charset="0"/>
                <a:cs typeface="Times New Roman" panose="02020603050405020304" pitchFamily="18" charset="0"/>
              </a:rPr>
              <a:t>untuk</a:t>
            </a:r>
            <a:r>
              <a:rPr lang="en-ID" sz="1300" b="1" dirty="0">
                <a:latin typeface="Quire Sans Light" panose="020B0302040400020003" pitchFamily="34" charset="0"/>
                <a:cs typeface="Times New Roman" panose="02020603050405020304" pitchFamily="18" charset="0"/>
              </a:rPr>
              <a:t> </a:t>
            </a:r>
            <a:r>
              <a:rPr lang="en-ID" sz="1300" b="1" dirty="0" err="1">
                <a:latin typeface="Quire Sans Light" panose="020B0302040400020003" pitchFamily="34" charset="0"/>
                <a:cs typeface="Times New Roman" panose="02020603050405020304" pitchFamily="18" charset="0"/>
              </a:rPr>
              <a:t>Menabung</a:t>
            </a:r>
            <a:r>
              <a:rPr lang="en-ID" sz="1300" b="1" dirty="0">
                <a:latin typeface="Quire Sans Light" panose="020B0302040400020003" pitchFamily="34" charset="0"/>
                <a:cs typeface="Times New Roman" panose="02020603050405020304" pitchFamily="18" charset="0"/>
              </a:rPr>
              <a:t>. </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Pada masa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pendapatan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riil</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para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penabung</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berkurang</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karena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jumlah</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bunga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yang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diterima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pada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kenyataannya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berkurang</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karena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laju</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a:t>
            </a:r>
            <a:r>
              <a:rPr lang="en-US" sz="1300" dirty="0">
                <a:effectLst/>
                <a:latin typeface="Quire Sans Light" panose="020B0302040400020003" pitchFamily="34" charset="0"/>
              </a:rPr>
              <a:t> </a:t>
            </a:r>
          </a:p>
          <a:p>
            <a:pPr marL="342900" indent="-342900" algn="just">
              <a:buFont typeface="+mj-lt"/>
              <a:buAutoNum type="alphaLcPeriod"/>
            </a:pPr>
            <a:r>
              <a:rPr lang="en-US" sz="1300" b="1" dirty="0" err="1">
                <a:latin typeface="Quire Sans Light" panose="020B0302040400020003" pitchFamily="34" charset="0"/>
              </a:rPr>
              <a:t>Dampak</a:t>
            </a:r>
            <a:r>
              <a:rPr lang="en-US" sz="1300" b="1" dirty="0">
                <a:latin typeface="Quire Sans Light" panose="020B0302040400020003" pitchFamily="34" charset="0"/>
              </a:rPr>
              <a:t> </a:t>
            </a:r>
            <a:r>
              <a:rPr lang="en-US" sz="1300" b="1" dirty="0" err="1">
                <a:latin typeface="Quire Sans Light" panose="020B0302040400020003" pitchFamily="34" charset="0"/>
              </a:rPr>
              <a:t>inflasi</a:t>
            </a:r>
            <a:r>
              <a:rPr lang="en-US" sz="1300" b="1" dirty="0">
                <a:latin typeface="Quire Sans Light" panose="020B0302040400020003" pitchFamily="34" charset="0"/>
              </a:rPr>
              <a:t> </a:t>
            </a:r>
            <a:r>
              <a:rPr lang="en-US" sz="1300" b="1" dirty="0" err="1">
                <a:latin typeface="Quire Sans Light" panose="020B0302040400020003" pitchFamily="34" charset="0"/>
              </a:rPr>
              <a:t>terhadap</a:t>
            </a:r>
            <a:r>
              <a:rPr lang="en-US" sz="1300" b="1" dirty="0">
                <a:latin typeface="Quire Sans Light" panose="020B0302040400020003" pitchFamily="34" charset="0"/>
              </a:rPr>
              <a:t> </a:t>
            </a:r>
            <a:r>
              <a:rPr lang="en-US" sz="1300" b="1" dirty="0" err="1">
                <a:latin typeface="Quire Sans Light" panose="020B0302040400020003" pitchFamily="34" charset="0"/>
              </a:rPr>
              <a:t>Kalkulasi</a:t>
            </a:r>
            <a:r>
              <a:rPr lang="en-US" sz="1300" b="1" dirty="0">
                <a:latin typeface="Quire Sans Light" panose="020B0302040400020003" pitchFamily="34" charset="0"/>
              </a:rPr>
              <a:t> Harga </a:t>
            </a:r>
            <a:r>
              <a:rPr lang="en-US" sz="1300" b="1" dirty="0" err="1">
                <a:latin typeface="Quire Sans Light" panose="020B0302040400020003" pitchFamily="34" charset="0"/>
              </a:rPr>
              <a:t>Pokok</a:t>
            </a:r>
            <a:r>
              <a:rPr lang="en-US" sz="1300" b="1" dirty="0">
                <a:latin typeface="Quire Sans Light" panose="020B0302040400020003" pitchFamily="34"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Keadaan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menyebabkan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penghitungan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untuk</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menetapkan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harga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pokok</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terlalu</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kecil</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atau</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bahkan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terlalu</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besar</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a:t>
            </a:r>
            <a:r>
              <a:rPr lang="en-US" sz="1300" dirty="0">
                <a:effectLst/>
                <a:latin typeface="Quire Sans Light" panose="020B0302040400020003" pitchFamily="34"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Akibatnya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penetapan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harga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pokok</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harga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jual</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sering</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tidak</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tepat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Keadaan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ini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mengacaukan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perekonomian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terutama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untuk</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produsen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a:t>
            </a:r>
            <a:endParaRPr lang="en-US" sz="1300" dirty="0">
              <a:effectLst/>
              <a:latin typeface="Quire Sans Light" panose="020B03020404000200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774049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alpha val="53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0F20E92-24EB-BE5A-FC9C-D2112A9D17AC}"/>
              </a:ext>
            </a:extLst>
          </p:cNvPr>
          <p:cNvGrpSpPr/>
          <p:nvPr/>
        </p:nvGrpSpPr>
        <p:grpSpPr>
          <a:xfrm>
            <a:off x="0" y="4314749"/>
            <a:ext cx="9144000" cy="841375"/>
            <a:chOff x="0" y="4302125"/>
            <a:chExt cx="9144000" cy="841375"/>
          </a:xfrm>
        </p:grpSpPr>
        <p:grpSp>
          <p:nvGrpSpPr>
            <p:cNvPr id="3" name="Group 2">
              <a:extLst>
                <a:ext uri="{FF2B5EF4-FFF2-40B4-BE49-F238E27FC236}">
                  <a16:creationId xmlns:a16="http://schemas.microsoft.com/office/drawing/2014/main" id="{7AAFE50F-74F0-82F1-F678-8D28ECA7D6D7}"/>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C7848560-D821-BBDE-D501-861096D9CB47}"/>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692C209A-FACB-F9C8-005B-E0AB3A2C0287}"/>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AE20FEA4-9091-D0B8-20C9-E9B48EA6471E}"/>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69B15C5C-18C1-CE5D-68BD-0B21BE33804F}"/>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AB27EE54-FC86-F5C5-5D9D-57F0CF5173AA}"/>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2260;p38">
            <a:extLst>
              <a:ext uri="{FF2B5EF4-FFF2-40B4-BE49-F238E27FC236}">
                <a16:creationId xmlns:a16="http://schemas.microsoft.com/office/drawing/2014/main" id="{4D7519D5-8E4F-224A-F43E-2391E64C5470}"/>
              </a:ext>
            </a:extLst>
          </p:cNvPr>
          <p:cNvSpPr txBox="1">
            <a:spLocks/>
          </p:cNvSpPr>
          <p:nvPr/>
        </p:nvSpPr>
        <p:spPr>
          <a:xfrm>
            <a:off x="206067" y="173566"/>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5">
                    <a:lumMod val="50000"/>
                  </a:schemeClr>
                </a:solidFill>
                <a:latin typeface="Hiragino Kaku Gothic StdN W8" panose="020B0800000000000000" pitchFamily="34" charset="-128"/>
                <a:ea typeface="Hiragino Kaku Gothic StdN W8" panose="020B0800000000000000" pitchFamily="34" charset="-128"/>
              </a:rPr>
              <a:t>06</a:t>
            </a:r>
          </a:p>
        </p:txBody>
      </p:sp>
      <p:sp>
        <p:nvSpPr>
          <p:cNvPr id="10" name="Google Shape;2259;p38">
            <a:extLst>
              <a:ext uri="{FF2B5EF4-FFF2-40B4-BE49-F238E27FC236}">
                <a16:creationId xmlns:a16="http://schemas.microsoft.com/office/drawing/2014/main" id="{FE8D9282-C877-E0AC-5942-7EDEB299466C}"/>
              </a:ext>
            </a:extLst>
          </p:cNvPr>
          <p:cNvSpPr txBox="1">
            <a:spLocks/>
          </p:cNvSpPr>
          <p:nvPr/>
        </p:nvSpPr>
        <p:spPr>
          <a:xfrm>
            <a:off x="914400" y="219151"/>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a:solidFill>
                  <a:schemeClr val="accent1">
                    <a:lumMod val="50000"/>
                  </a:schemeClr>
                </a:solidFill>
                <a:latin typeface="Hiragino Kaku Gothic StdN W8" panose="020B0800000000000000" pitchFamily="34" charset="-128"/>
                <a:ea typeface="Hiragino Kaku Gothic StdN W8" panose="020B0800000000000000" pitchFamily="34" charset="-128"/>
              </a:rPr>
              <a:t>Cara </a:t>
            </a:r>
            <a:r>
              <a:rPr lang="en-US" sz="1600" dirty="0" err="1">
                <a:solidFill>
                  <a:schemeClr val="accent1">
                    <a:lumMod val="50000"/>
                  </a:schemeClr>
                </a:solidFill>
                <a:latin typeface="Hiragino Kaku Gothic StdN W8" panose="020B0800000000000000" pitchFamily="34" charset="-128"/>
                <a:ea typeface="Hiragino Kaku Gothic StdN W8" panose="020B0800000000000000" pitchFamily="34" charset="-128"/>
              </a:rPr>
              <a:t>Pengendalian</a:t>
            </a:r>
            <a:r>
              <a:rPr lang="en-US" sz="1600" dirty="0">
                <a:solidFill>
                  <a:schemeClr val="accent1">
                    <a:lumMod val="50000"/>
                  </a:schemeClr>
                </a:solidFill>
                <a:latin typeface="Hiragino Kaku Gothic StdN W8" panose="020B0800000000000000" pitchFamily="34" charset="-128"/>
                <a:ea typeface="Hiragino Kaku Gothic StdN W8" panose="020B0800000000000000" pitchFamily="34" charset="-128"/>
              </a:rPr>
              <a:t> </a:t>
            </a:r>
            <a:r>
              <a:rPr lang="en-US" sz="1600" dirty="0" err="1">
                <a:solidFill>
                  <a:schemeClr val="accent1">
                    <a:lumMod val="50000"/>
                  </a:schemeClr>
                </a:solidFill>
                <a:latin typeface="Hiragino Kaku Gothic StdN W8" panose="020B0800000000000000" pitchFamily="34" charset="-128"/>
                <a:ea typeface="Hiragino Kaku Gothic StdN W8" panose="020B0800000000000000" pitchFamily="34" charset="-128"/>
              </a:rPr>
              <a:t>Inflasi</a:t>
            </a:r>
            <a:endParaRPr lang="en-US" sz="1600" dirty="0">
              <a:solidFill>
                <a:schemeClr val="accent1">
                  <a:lumMod val="50000"/>
                </a:schemeClr>
              </a:solidFill>
              <a:latin typeface="Hiragino Kaku Gothic StdN W8" panose="020B0800000000000000" pitchFamily="34" charset="-128"/>
              <a:ea typeface="Hiragino Kaku Gothic StdN W8" panose="020B0800000000000000" pitchFamily="34" charset="-128"/>
            </a:endParaRPr>
          </a:p>
        </p:txBody>
      </p:sp>
      <p:sp>
        <p:nvSpPr>
          <p:cNvPr id="13" name="Google Shape;467;p34">
            <a:extLst>
              <a:ext uri="{FF2B5EF4-FFF2-40B4-BE49-F238E27FC236}">
                <a16:creationId xmlns:a16="http://schemas.microsoft.com/office/drawing/2014/main" id="{D98BC638-4AA0-7A0E-89F9-F85D9453CA6E}"/>
              </a:ext>
            </a:extLst>
          </p:cNvPr>
          <p:cNvSpPr/>
          <p:nvPr/>
        </p:nvSpPr>
        <p:spPr>
          <a:xfrm>
            <a:off x="918517" y="749698"/>
            <a:ext cx="500609" cy="386830"/>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dirty="0">
                <a:solidFill>
                  <a:schemeClr val="bg1"/>
                </a:solidFill>
                <a:latin typeface="Quire Sans" panose="020B0502040400020003" pitchFamily="34" charset="0"/>
                <a:cs typeface="Quire Sans" panose="020B0502040400020003" pitchFamily="34" charset="0"/>
              </a:rPr>
              <a:t>a.</a:t>
            </a:r>
            <a:endParaRPr sz="1400" b="1" dirty="0">
              <a:solidFill>
                <a:schemeClr val="bg1"/>
              </a:solidFill>
              <a:latin typeface="Quire Sans" panose="020B0502040400020003" pitchFamily="34" charset="0"/>
              <a:cs typeface="Quire Sans" panose="020B0502040400020003" pitchFamily="34" charset="0"/>
            </a:endParaRPr>
          </a:p>
        </p:txBody>
      </p:sp>
      <p:sp>
        <p:nvSpPr>
          <p:cNvPr id="14" name="TextBox 13">
            <a:extLst>
              <a:ext uri="{FF2B5EF4-FFF2-40B4-BE49-F238E27FC236}">
                <a16:creationId xmlns:a16="http://schemas.microsoft.com/office/drawing/2014/main" id="{10D22146-B210-0262-ECC7-D87EC431012B}"/>
              </a:ext>
            </a:extLst>
          </p:cNvPr>
          <p:cNvSpPr txBox="1"/>
          <p:nvPr/>
        </p:nvSpPr>
        <p:spPr>
          <a:xfrm>
            <a:off x="1447800" y="828751"/>
            <a:ext cx="3952043" cy="307777"/>
          </a:xfrm>
          <a:prstGeom prst="rect">
            <a:avLst/>
          </a:prstGeom>
          <a:noFill/>
        </p:spPr>
        <p:txBody>
          <a:bodyPr wrap="square" rtlCol="0">
            <a:spAutoFit/>
          </a:bodyPr>
          <a:lstStyle/>
          <a:p>
            <a:pPr algn="just"/>
            <a:r>
              <a:rPr lang="id-ID" sz="1400" b="1" dirty="0">
                <a:solidFill>
                  <a:schemeClr val="accent1">
                    <a:lumMod val="50000"/>
                  </a:schemeClr>
                </a:solidFill>
                <a:latin typeface="Quire Sans" panose="020B0502040400020003" pitchFamily="34" charset="0"/>
                <a:cs typeface="Quire Sans" panose="020B0502040400020003" pitchFamily="34" charset="0"/>
              </a:rPr>
              <a:t>Kebijakan Moneter</a:t>
            </a:r>
            <a:endParaRPr lang="id-ID" sz="1400" b="1" i="1" dirty="0">
              <a:solidFill>
                <a:schemeClr val="accent1">
                  <a:lumMod val="50000"/>
                </a:schemeClr>
              </a:solidFill>
              <a:latin typeface="Quire Sans" panose="020B0502040400020003" pitchFamily="34" charset="0"/>
              <a:cs typeface="Quire Sans" panose="020B0502040400020003" pitchFamily="34" charset="0"/>
            </a:endParaRPr>
          </a:p>
        </p:txBody>
      </p:sp>
      <p:sp>
        <p:nvSpPr>
          <p:cNvPr id="15" name="Rounded Rectangle 14">
            <a:extLst>
              <a:ext uri="{FF2B5EF4-FFF2-40B4-BE49-F238E27FC236}">
                <a16:creationId xmlns:a16="http://schemas.microsoft.com/office/drawing/2014/main" id="{37FC4E86-F567-0D50-1451-AE47099C4A47}"/>
              </a:ext>
            </a:extLst>
          </p:cNvPr>
          <p:cNvSpPr/>
          <p:nvPr/>
        </p:nvSpPr>
        <p:spPr>
          <a:xfrm>
            <a:off x="1479176" y="1202643"/>
            <a:ext cx="3581400" cy="1623308"/>
          </a:xfrm>
          <a:prstGeom prst="roundRect">
            <a:avLst>
              <a:gd name="adj" fmla="val 10785"/>
            </a:avLst>
          </a:prstGeom>
          <a:solidFill>
            <a:schemeClr val="accent5">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rabicParenR"/>
            </a:pPr>
            <a:r>
              <a:rPr lang="id-ID" sz="1400" dirty="0">
                <a:solidFill>
                  <a:schemeClr val="tx2">
                    <a:lumMod val="50000"/>
                  </a:schemeClr>
                </a:solidFill>
                <a:latin typeface="Quire Sans" panose="020B0502040400020003" pitchFamily="34" charset="0"/>
                <a:cs typeface="Quire Sans" panose="020B0502040400020003" pitchFamily="34" charset="0"/>
              </a:rPr>
              <a:t>Kebijakan penetapan persediaan kas</a:t>
            </a:r>
          </a:p>
          <a:p>
            <a:pPr algn="just"/>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Bank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sentral</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mengurangi</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uang yang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beredar</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dengan</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menetapkan</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persediaan</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uang kas pada bank-bank.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Kewajiban</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bagi</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bank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umum</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untuk</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meningkatkan</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persediaan</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kas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berakibat</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jumlah</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uang yang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diedarkan</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oleh bank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umum</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menjadi</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sedikit</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endParaRPr lang="id-ID" sz="1300" dirty="0">
              <a:solidFill>
                <a:schemeClr val="tx2">
                  <a:lumMod val="50000"/>
                </a:schemeClr>
              </a:solidFill>
              <a:latin typeface="Quire Sans Light" panose="020B0302040400020003" pitchFamily="34" charset="0"/>
              <a:cs typeface="Quire Sans" panose="020B0502040400020003" pitchFamily="34" charset="0"/>
            </a:endParaRPr>
          </a:p>
        </p:txBody>
      </p:sp>
      <p:sp>
        <p:nvSpPr>
          <p:cNvPr id="16" name="Rounded Rectangle 15">
            <a:extLst>
              <a:ext uri="{FF2B5EF4-FFF2-40B4-BE49-F238E27FC236}">
                <a16:creationId xmlns:a16="http://schemas.microsoft.com/office/drawing/2014/main" id="{EBD7D1F1-B7FB-1D0B-1253-DB2B1FCB29A0}"/>
              </a:ext>
            </a:extLst>
          </p:cNvPr>
          <p:cNvSpPr/>
          <p:nvPr/>
        </p:nvSpPr>
        <p:spPr>
          <a:xfrm>
            <a:off x="1479176" y="2893958"/>
            <a:ext cx="3581400" cy="1623308"/>
          </a:xfrm>
          <a:prstGeom prst="roundRect">
            <a:avLst>
              <a:gd name="adj" fmla="val 10785"/>
            </a:avLst>
          </a:prstGeom>
          <a:solidFill>
            <a:schemeClr val="accent5">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rabicParenR" startAt="2"/>
            </a:pPr>
            <a:r>
              <a:rPr lang="id-ID" sz="1400" dirty="0">
                <a:solidFill>
                  <a:schemeClr val="tx2">
                    <a:lumMod val="50000"/>
                  </a:schemeClr>
                </a:solidFill>
                <a:latin typeface="Quire Sans" panose="020B0502040400020003" pitchFamily="34" charset="0"/>
                <a:cs typeface="Quire Sans" panose="020B0502040400020003" pitchFamily="34" charset="0"/>
              </a:rPr>
              <a:t>Kebijakan diskonto</a:t>
            </a:r>
          </a:p>
          <a:p>
            <a:pPr algn="just">
              <a:lnSpc>
                <a:spcPct val="107000"/>
              </a:lnSpc>
              <a:spcAft>
                <a:spcPts val="800"/>
              </a:spcAft>
            </a:pP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Bank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sentral</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menerapkan</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kebijakan</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diskonto</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dengan</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cara</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meningkatkan</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nilai</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suku</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bunga</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Tujuannya</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agar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masyarakat</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terdorong</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untuk</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menabung</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Diharapkan</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jumlah</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uang yang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beredar</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berkurang</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sehingga</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tingkat</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ditekan</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a:t>
            </a:r>
            <a:endParaRPr lang="en-US"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endParaRPr>
          </a:p>
        </p:txBody>
      </p:sp>
      <p:sp>
        <p:nvSpPr>
          <p:cNvPr id="17" name="Rounded Rectangle 16">
            <a:extLst>
              <a:ext uri="{FF2B5EF4-FFF2-40B4-BE49-F238E27FC236}">
                <a16:creationId xmlns:a16="http://schemas.microsoft.com/office/drawing/2014/main" id="{8F30E4B3-9392-43D0-17AB-B6F88755C133}"/>
              </a:ext>
            </a:extLst>
          </p:cNvPr>
          <p:cNvSpPr/>
          <p:nvPr/>
        </p:nvSpPr>
        <p:spPr>
          <a:xfrm>
            <a:off x="5181600" y="1981046"/>
            <a:ext cx="3581400" cy="1623308"/>
          </a:xfrm>
          <a:prstGeom prst="roundRect">
            <a:avLst>
              <a:gd name="adj" fmla="val 10785"/>
            </a:avLst>
          </a:prstGeom>
          <a:solidFill>
            <a:schemeClr val="accent5">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rabicParenR" startAt="3"/>
            </a:pPr>
            <a:r>
              <a:rPr lang="id-ID" sz="1400" dirty="0">
                <a:solidFill>
                  <a:schemeClr val="tx2">
                    <a:lumMod val="50000"/>
                  </a:schemeClr>
                </a:solidFill>
                <a:latin typeface="Quire Sans" panose="020B0502040400020003" pitchFamily="34" charset="0"/>
                <a:cs typeface="Quire Sans" panose="020B0502040400020003" pitchFamily="34" charset="0"/>
              </a:rPr>
              <a:t>Kebijakan operasi pasar terbuka</a:t>
            </a:r>
          </a:p>
          <a:p>
            <a:pPr algn="just">
              <a:lnSpc>
                <a:spcPct val="107000"/>
              </a:lnSpc>
              <a:spcAft>
                <a:spcPts val="800"/>
              </a:spcAft>
            </a:pP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Bank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sentral</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menjual</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surat-surat</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berharga</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misalnya</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Surat Utang Negara (SUN).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Semakin</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banyak</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jumlah</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surat</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berharga</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yang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terjual</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jumlah</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uang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beredar</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akan</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berkurang</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sehingga</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mengurangi</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tingkat</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a:t>
            </a:r>
            <a:endParaRPr lang="en-US"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677953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alpha val="53000"/>
          </a:schemeClr>
        </a:solidFill>
        <a:effectLst/>
      </p:bgPr>
    </p:bg>
    <p:spTree>
      <p:nvGrpSpPr>
        <p:cNvPr id="1" name=""/>
        <p:cNvGrpSpPr/>
        <p:nvPr/>
      </p:nvGrpSpPr>
      <p:grpSpPr>
        <a:xfrm>
          <a:off x="0" y="0"/>
          <a:ext cx="0" cy="0"/>
          <a:chOff x="0" y="0"/>
          <a:chExt cx="0" cy="0"/>
        </a:xfrm>
      </p:grpSpPr>
      <p:sp>
        <p:nvSpPr>
          <p:cNvPr id="15" name="Rounded Rectangle 14">
            <a:extLst>
              <a:ext uri="{FF2B5EF4-FFF2-40B4-BE49-F238E27FC236}">
                <a16:creationId xmlns:a16="http://schemas.microsoft.com/office/drawing/2014/main" id="{37FC4E86-F567-0D50-1451-AE47099C4A47}"/>
              </a:ext>
            </a:extLst>
          </p:cNvPr>
          <p:cNvSpPr/>
          <p:nvPr/>
        </p:nvSpPr>
        <p:spPr>
          <a:xfrm>
            <a:off x="1447800" y="1247465"/>
            <a:ext cx="3581400" cy="1978707"/>
          </a:xfrm>
          <a:prstGeom prst="roundRect">
            <a:avLst>
              <a:gd name="adj" fmla="val 10785"/>
            </a:avLst>
          </a:prstGeom>
          <a:solidFill>
            <a:schemeClr val="accent5">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rabicParenR"/>
            </a:pPr>
            <a:r>
              <a:rPr lang="id-ID" sz="1400" dirty="0">
                <a:solidFill>
                  <a:schemeClr val="tx2">
                    <a:lumMod val="50000"/>
                  </a:schemeClr>
                </a:solidFill>
                <a:latin typeface="Quire Sans" panose="020B0502040400020003" pitchFamily="34" charset="0"/>
                <a:cs typeface="Quire Sans" panose="020B0502040400020003" pitchFamily="34" charset="0"/>
              </a:rPr>
              <a:t>Menghemat pengeluaran negara</a:t>
            </a:r>
          </a:p>
          <a:p>
            <a:pPr algn="just">
              <a:lnSpc>
                <a:spcPct val="107000"/>
              </a:lnSpc>
              <a:spcAft>
                <a:spcPts val="800"/>
              </a:spcAft>
            </a:pP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Pemerintah</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menekan</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dengan</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cara</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mengurangi</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pengeluaran</a:t>
            </a:r>
            <a:r>
              <a:rPr lang="en-ID" sz="1400" dirty="0">
                <a:solidFill>
                  <a:schemeClr val="tx2">
                    <a:lumMod val="50000"/>
                  </a:schemeClr>
                </a:solidFill>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sehingga</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permintaan</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akan</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barang</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jasa</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berkurang</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yang pada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akhirnya</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menurunkan</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harga</a:t>
            </a:r>
            <a:r>
              <a:rPr lang="en-ID" sz="1400" dirty="0">
                <a:solidFill>
                  <a:schemeClr val="tx2">
                    <a:lumMod val="50000"/>
                  </a:schemeClr>
                </a:solidFill>
                <a:latin typeface="Quire Sans Light" panose="020B0302040400020003" pitchFamily="34" charset="0"/>
                <a:ea typeface="Calibri" panose="020F0502020204030204" pitchFamily="34" charset="0"/>
                <a:cs typeface="Times New Roman" panose="02020603050405020304" pitchFamily="18" charset="0"/>
              </a:rPr>
              <a:t>.</a:t>
            </a:r>
            <a:endParaRPr lang="en-US"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endParaRPr>
          </a:p>
        </p:txBody>
      </p:sp>
      <p:pic>
        <p:nvPicPr>
          <p:cNvPr id="19" name="Picture 18" descr="A blue and white building with columns and a yellow ball&#10;&#10;Description automatically generated with low confidence">
            <a:extLst>
              <a:ext uri="{FF2B5EF4-FFF2-40B4-BE49-F238E27FC236}">
                <a16:creationId xmlns:a16="http://schemas.microsoft.com/office/drawing/2014/main" id="{1110DE41-0433-3CE6-9654-2AA9429890F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19100" y="2914649"/>
            <a:ext cx="1866900" cy="1866900"/>
          </a:xfrm>
          <a:prstGeom prst="rect">
            <a:avLst/>
          </a:prstGeom>
        </p:spPr>
      </p:pic>
      <p:grpSp>
        <p:nvGrpSpPr>
          <p:cNvPr id="2" name="Group 1">
            <a:extLst>
              <a:ext uri="{FF2B5EF4-FFF2-40B4-BE49-F238E27FC236}">
                <a16:creationId xmlns:a16="http://schemas.microsoft.com/office/drawing/2014/main" id="{10F20E92-24EB-BE5A-FC9C-D2112A9D17AC}"/>
              </a:ext>
            </a:extLst>
          </p:cNvPr>
          <p:cNvGrpSpPr/>
          <p:nvPr/>
        </p:nvGrpSpPr>
        <p:grpSpPr>
          <a:xfrm>
            <a:off x="0" y="4314749"/>
            <a:ext cx="9144000" cy="841375"/>
            <a:chOff x="0" y="4302125"/>
            <a:chExt cx="9144000" cy="841375"/>
          </a:xfrm>
        </p:grpSpPr>
        <p:grpSp>
          <p:nvGrpSpPr>
            <p:cNvPr id="3" name="Group 2">
              <a:extLst>
                <a:ext uri="{FF2B5EF4-FFF2-40B4-BE49-F238E27FC236}">
                  <a16:creationId xmlns:a16="http://schemas.microsoft.com/office/drawing/2014/main" id="{7AAFE50F-74F0-82F1-F678-8D28ECA7D6D7}"/>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C7848560-D821-BBDE-D501-861096D9CB47}"/>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692C209A-FACB-F9C8-005B-E0AB3A2C0287}"/>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AE20FEA4-9091-D0B8-20C9-E9B48EA6471E}"/>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69B15C5C-18C1-CE5D-68BD-0B21BE33804F}"/>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AB27EE54-FC86-F5C5-5D9D-57F0CF5173AA}"/>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2260;p38">
            <a:extLst>
              <a:ext uri="{FF2B5EF4-FFF2-40B4-BE49-F238E27FC236}">
                <a16:creationId xmlns:a16="http://schemas.microsoft.com/office/drawing/2014/main" id="{4D7519D5-8E4F-224A-F43E-2391E64C5470}"/>
              </a:ext>
            </a:extLst>
          </p:cNvPr>
          <p:cNvSpPr txBox="1">
            <a:spLocks/>
          </p:cNvSpPr>
          <p:nvPr/>
        </p:nvSpPr>
        <p:spPr>
          <a:xfrm>
            <a:off x="206067" y="173566"/>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5">
                    <a:lumMod val="50000"/>
                  </a:schemeClr>
                </a:solidFill>
                <a:latin typeface="Hiragino Kaku Gothic StdN W8" panose="020B0800000000000000" pitchFamily="34" charset="-128"/>
                <a:ea typeface="Hiragino Kaku Gothic StdN W8" panose="020B0800000000000000" pitchFamily="34" charset="-128"/>
              </a:rPr>
              <a:t>06</a:t>
            </a:r>
          </a:p>
        </p:txBody>
      </p:sp>
      <p:sp>
        <p:nvSpPr>
          <p:cNvPr id="10" name="Google Shape;2259;p38">
            <a:extLst>
              <a:ext uri="{FF2B5EF4-FFF2-40B4-BE49-F238E27FC236}">
                <a16:creationId xmlns:a16="http://schemas.microsoft.com/office/drawing/2014/main" id="{FE8D9282-C877-E0AC-5942-7EDEB299466C}"/>
              </a:ext>
            </a:extLst>
          </p:cNvPr>
          <p:cNvSpPr txBox="1">
            <a:spLocks/>
          </p:cNvSpPr>
          <p:nvPr/>
        </p:nvSpPr>
        <p:spPr>
          <a:xfrm>
            <a:off x="914400" y="219151"/>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a:solidFill>
                  <a:schemeClr val="accent1">
                    <a:lumMod val="50000"/>
                  </a:schemeClr>
                </a:solidFill>
                <a:latin typeface="Hiragino Kaku Gothic StdN W8" panose="020B0800000000000000" pitchFamily="34" charset="-128"/>
                <a:ea typeface="Hiragino Kaku Gothic StdN W8" panose="020B0800000000000000" pitchFamily="34" charset="-128"/>
              </a:rPr>
              <a:t>Cara </a:t>
            </a:r>
            <a:r>
              <a:rPr lang="en-US" sz="1600" dirty="0" err="1">
                <a:solidFill>
                  <a:schemeClr val="accent1">
                    <a:lumMod val="50000"/>
                  </a:schemeClr>
                </a:solidFill>
                <a:latin typeface="Hiragino Kaku Gothic StdN W8" panose="020B0800000000000000" pitchFamily="34" charset="-128"/>
                <a:ea typeface="Hiragino Kaku Gothic StdN W8" panose="020B0800000000000000" pitchFamily="34" charset="-128"/>
              </a:rPr>
              <a:t>Pengendalian</a:t>
            </a:r>
            <a:r>
              <a:rPr lang="en-US" sz="1600" dirty="0">
                <a:solidFill>
                  <a:schemeClr val="accent1">
                    <a:lumMod val="50000"/>
                  </a:schemeClr>
                </a:solidFill>
                <a:latin typeface="Hiragino Kaku Gothic StdN W8" panose="020B0800000000000000" pitchFamily="34" charset="-128"/>
                <a:ea typeface="Hiragino Kaku Gothic StdN W8" panose="020B0800000000000000" pitchFamily="34" charset="-128"/>
              </a:rPr>
              <a:t> </a:t>
            </a:r>
            <a:r>
              <a:rPr lang="en-US" sz="1600" dirty="0" err="1">
                <a:solidFill>
                  <a:schemeClr val="accent1">
                    <a:lumMod val="50000"/>
                  </a:schemeClr>
                </a:solidFill>
                <a:latin typeface="Hiragino Kaku Gothic StdN W8" panose="020B0800000000000000" pitchFamily="34" charset="-128"/>
                <a:ea typeface="Hiragino Kaku Gothic StdN W8" panose="020B0800000000000000" pitchFamily="34" charset="-128"/>
              </a:rPr>
              <a:t>Inflasi</a:t>
            </a:r>
            <a:endParaRPr lang="en-US" sz="1600" dirty="0">
              <a:solidFill>
                <a:schemeClr val="accent1">
                  <a:lumMod val="50000"/>
                </a:schemeClr>
              </a:solidFill>
              <a:latin typeface="Hiragino Kaku Gothic StdN W8" panose="020B0800000000000000" pitchFamily="34" charset="-128"/>
              <a:ea typeface="Hiragino Kaku Gothic StdN W8" panose="020B0800000000000000" pitchFamily="34" charset="-128"/>
            </a:endParaRPr>
          </a:p>
        </p:txBody>
      </p:sp>
      <p:sp>
        <p:nvSpPr>
          <p:cNvPr id="13" name="Google Shape;467;p34">
            <a:extLst>
              <a:ext uri="{FF2B5EF4-FFF2-40B4-BE49-F238E27FC236}">
                <a16:creationId xmlns:a16="http://schemas.microsoft.com/office/drawing/2014/main" id="{D98BC638-4AA0-7A0E-89F9-F85D9453CA6E}"/>
              </a:ext>
            </a:extLst>
          </p:cNvPr>
          <p:cNvSpPr/>
          <p:nvPr/>
        </p:nvSpPr>
        <p:spPr>
          <a:xfrm>
            <a:off x="918517" y="749698"/>
            <a:ext cx="500609" cy="386830"/>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dirty="0">
                <a:solidFill>
                  <a:schemeClr val="bg1"/>
                </a:solidFill>
                <a:latin typeface="Quire Sans" panose="020B0502040400020003" pitchFamily="34" charset="0"/>
                <a:cs typeface="Quire Sans" panose="020B0502040400020003" pitchFamily="34" charset="0"/>
              </a:rPr>
              <a:t>b.</a:t>
            </a:r>
            <a:endParaRPr sz="1400" b="1" dirty="0">
              <a:solidFill>
                <a:schemeClr val="bg1"/>
              </a:solidFill>
              <a:latin typeface="Quire Sans" panose="020B0502040400020003" pitchFamily="34" charset="0"/>
              <a:cs typeface="Quire Sans" panose="020B0502040400020003" pitchFamily="34" charset="0"/>
            </a:endParaRPr>
          </a:p>
        </p:txBody>
      </p:sp>
      <p:sp>
        <p:nvSpPr>
          <p:cNvPr id="14" name="TextBox 13">
            <a:extLst>
              <a:ext uri="{FF2B5EF4-FFF2-40B4-BE49-F238E27FC236}">
                <a16:creationId xmlns:a16="http://schemas.microsoft.com/office/drawing/2014/main" id="{10D22146-B210-0262-ECC7-D87EC431012B}"/>
              </a:ext>
            </a:extLst>
          </p:cNvPr>
          <p:cNvSpPr txBox="1"/>
          <p:nvPr/>
        </p:nvSpPr>
        <p:spPr>
          <a:xfrm>
            <a:off x="1447800" y="828751"/>
            <a:ext cx="3952043" cy="307777"/>
          </a:xfrm>
          <a:prstGeom prst="rect">
            <a:avLst/>
          </a:prstGeom>
          <a:noFill/>
        </p:spPr>
        <p:txBody>
          <a:bodyPr wrap="square" rtlCol="0">
            <a:spAutoFit/>
          </a:bodyPr>
          <a:lstStyle/>
          <a:p>
            <a:pPr algn="just"/>
            <a:r>
              <a:rPr lang="id-ID" sz="1400" b="1" dirty="0">
                <a:solidFill>
                  <a:schemeClr val="accent1">
                    <a:lumMod val="50000"/>
                  </a:schemeClr>
                </a:solidFill>
                <a:latin typeface="Quire Sans" panose="020B0502040400020003" pitchFamily="34" charset="0"/>
                <a:cs typeface="Quire Sans" panose="020B0502040400020003" pitchFamily="34" charset="0"/>
              </a:rPr>
              <a:t>Kebijakan Fiskal</a:t>
            </a:r>
            <a:endParaRPr lang="id-ID" sz="1400" b="1" i="1" dirty="0">
              <a:solidFill>
                <a:schemeClr val="accent1">
                  <a:lumMod val="50000"/>
                </a:schemeClr>
              </a:solidFill>
              <a:latin typeface="Quire Sans" panose="020B0502040400020003" pitchFamily="34" charset="0"/>
              <a:cs typeface="Quire Sans" panose="020B0502040400020003" pitchFamily="34" charset="0"/>
            </a:endParaRPr>
          </a:p>
        </p:txBody>
      </p:sp>
      <p:sp>
        <p:nvSpPr>
          <p:cNvPr id="16" name="Rounded Rectangle 15">
            <a:extLst>
              <a:ext uri="{FF2B5EF4-FFF2-40B4-BE49-F238E27FC236}">
                <a16:creationId xmlns:a16="http://schemas.microsoft.com/office/drawing/2014/main" id="{EBD7D1F1-B7FB-1D0B-1253-DB2B1FCB29A0}"/>
              </a:ext>
            </a:extLst>
          </p:cNvPr>
          <p:cNvSpPr/>
          <p:nvPr/>
        </p:nvSpPr>
        <p:spPr>
          <a:xfrm>
            <a:off x="5181600" y="1202642"/>
            <a:ext cx="3581400" cy="1978707"/>
          </a:xfrm>
          <a:prstGeom prst="roundRect">
            <a:avLst>
              <a:gd name="adj" fmla="val 10785"/>
            </a:avLst>
          </a:prstGeom>
          <a:solidFill>
            <a:schemeClr val="accent5">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rabicParenR" startAt="2"/>
            </a:pPr>
            <a:r>
              <a:rPr lang="id-ID" sz="1400" dirty="0">
                <a:solidFill>
                  <a:schemeClr val="tx2">
                    <a:lumMod val="50000"/>
                  </a:schemeClr>
                </a:solidFill>
                <a:latin typeface="Quire Sans" panose="020B0502040400020003" pitchFamily="34" charset="0"/>
                <a:cs typeface="Quire Sans" panose="020B0502040400020003" pitchFamily="34" charset="0"/>
              </a:rPr>
              <a:t>Menaikkan tarif pajak</a:t>
            </a:r>
          </a:p>
          <a:p>
            <a:pPr algn="just"/>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Untuk</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menekan</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pemerintah</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menaikkan</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tarif</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pajak</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Naiknya</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tarif</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pajak</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untuk</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rumah</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tangga</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perusahaan</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akan</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mengurangi</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tingkat</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konsumsi</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Pengurangan</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tingkat</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konsumsi</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mengurangi</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permintaan</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barang</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jasa</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sehingga</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harga</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turun</a:t>
            </a:r>
            <a:r>
              <a:rPr lang="en-ID"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a:t>
            </a:r>
            <a:endParaRPr lang="en-US" sz="14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4461168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alpha val="53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0F20E92-24EB-BE5A-FC9C-D2112A9D17AC}"/>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7AAFE50F-74F0-82F1-F678-8D28ECA7D6D7}"/>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C7848560-D821-BBDE-D501-861096D9CB47}"/>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692C209A-FACB-F9C8-005B-E0AB3A2C0287}"/>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AE20FEA4-9091-D0B8-20C9-E9B48EA6471E}"/>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69B15C5C-18C1-CE5D-68BD-0B21BE33804F}"/>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AB27EE54-FC86-F5C5-5D9D-57F0CF5173AA}"/>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2260;p38">
            <a:extLst>
              <a:ext uri="{FF2B5EF4-FFF2-40B4-BE49-F238E27FC236}">
                <a16:creationId xmlns:a16="http://schemas.microsoft.com/office/drawing/2014/main" id="{5EB1E7A2-C23F-0110-54B0-AA967A80EFE9}"/>
              </a:ext>
            </a:extLst>
          </p:cNvPr>
          <p:cNvSpPr txBox="1">
            <a:spLocks/>
          </p:cNvSpPr>
          <p:nvPr/>
        </p:nvSpPr>
        <p:spPr>
          <a:xfrm>
            <a:off x="206067" y="173566"/>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5">
                    <a:lumMod val="50000"/>
                  </a:schemeClr>
                </a:solidFill>
                <a:latin typeface="Hiragino Kaku Gothic StdN W8" panose="020B0800000000000000" pitchFamily="34" charset="-128"/>
                <a:ea typeface="Hiragino Kaku Gothic StdN W8" panose="020B0800000000000000" pitchFamily="34" charset="-128"/>
              </a:rPr>
              <a:t>06</a:t>
            </a:r>
          </a:p>
        </p:txBody>
      </p:sp>
      <p:sp>
        <p:nvSpPr>
          <p:cNvPr id="10" name="Google Shape;2259;p38">
            <a:extLst>
              <a:ext uri="{FF2B5EF4-FFF2-40B4-BE49-F238E27FC236}">
                <a16:creationId xmlns:a16="http://schemas.microsoft.com/office/drawing/2014/main" id="{44436756-A301-E4B7-AE19-DAFAACF8401F}"/>
              </a:ext>
            </a:extLst>
          </p:cNvPr>
          <p:cNvSpPr txBox="1">
            <a:spLocks/>
          </p:cNvSpPr>
          <p:nvPr/>
        </p:nvSpPr>
        <p:spPr>
          <a:xfrm>
            <a:off x="914400" y="219151"/>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a:solidFill>
                  <a:schemeClr val="accent1">
                    <a:lumMod val="50000"/>
                  </a:schemeClr>
                </a:solidFill>
                <a:latin typeface="Hiragino Kaku Gothic StdN W8" panose="020B0800000000000000" pitchFamily="34" charset="-128"/>
                <a:ea typeface="Hiragino Kaku Gothic StdN W8" panose="020B0800000000000000" pitchFamily="34" charset="-128"/>
              </a:rPr>
              <a:t>Cara </a:t>
            </a:r>
            <a:r>
              <a:rPr lang="en-US" sz="1600" dirty="0" err="1">
                <a:solidFill>
                  <a:schemeClr val="accent1">
                    <a:lumMod val="50000"/>
                  </a:schemeClr>
                </a:solidFill>
                <a:latin typeface="Hiragino Kaku Gothic StdN W8" panose="020B0800000000000000" pitchFamily="34" charset="-128"/>
                <a:ea typeface="Hiragino Kaku Gothic StdN W8" panose="020B0800000000000000" pitchFamily="34" charset="-128"/>
              </a:rPr>
              <a:t>Pengendalian</a:t>
            </a:r>
            <a:r>
              <a:rPr lang="en-US" sz="1600" dirty="0">
                <a:solidFill>
                  <a:schemeClr val="accent1">
                    <a:lumMod val="50000"/>
                  </a:schemeClr>
                </a:solidFill>
                <a:latin typeface="Hiragino Kaku Gothic StdN W8" panose="020B0800000000000000" pitchFamily="34" charset="-128"/>
                <a:ea typeface="Hiragino Kaku Gothic StdN W8" panose="020B0800000000000000" pitchFamily="34" charset="-128"/>
              </a:rPr>
              <a:t> </a:t>
            </a:r>
            <a:r>
              <a:rPr lang="en-US" sz="1600" dirty="0" err="1">
                <a:solidFill>
                  <a:schemeClr val="accent1">
                    <a:lumMod val="50000"/>
                  </a:schemeClr>
                </a:solidFill>
                <a:latin typeface="Hiragino Kaku Gothic StdN W8" panose="020B0800000000000000" pitchFamily="34" charset="-128"/>
                <a:ea typeface="Hiragino Kaku Gothic StdN W8" panose="020B0800000000000000" pitchFamily="34" charset="-128"/>
              </a:rPr>
              <a:t>Inflasi</a:t>
            </a:r>
            <a:endParaRPr lang="en-US" sz="1600" dirty="0">
              <a:solidFill>
                <a:schemeClr val="accent1">
                  <a:lumMod val="50000"/>
                </a:schemeClr>
              </a:solidFill>
              <a:latin typeface="Hiragino Kaku Gothic StdN W8" panose="020B0800000000000000" pitchFamily="34" charset="-128"/>
              <a:ea typeface="Hiragino Kaku Gothic StdN W8" panose="020B0800000000000000" pitchFamily="34" charset="-128"/>
            </a:endParaRPr>
          </a:p>
        </p:txBody>
      </p:sp>
      <p:sp>
        <p:nvSpPr>
          <p:cNvPr id="11" name="Google Shape;467;p34">
            <a:extLst>
              <a:ext uri="{FF2B5EF4-FFF2-40B4-BE49-F238E27FC236}">
                <a16:creationId xmlns:a16="http://schemas.microsoft.com/office/drawing/2014/main" id="{4E82B3B9-B6C8-9A2E-A277-E1C5D80FB33A}"/>
              </a:ext>
            </a:extLst>
          </p:cNvPr>
          <p:cNvSpPr/>
          <p:nvPr/>
        </p:nvSpPr>
        <p:spPr>
          <a:xfrm>
            <a:off x="918517" y="749698"/>
            <a:ext cx="500609" cy="386830"/>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dirty="0">
                <a:solidFill>
                  <a:schemeClr val="bg1"/>
                </a:solidFill>
                <a:latin typeface="Quire Sans" panose="020B0502040400020003" pitchFamily="34" charset="0"/>
                <a:cs typeface="Quire Sans" panose="020B0502040400020003" pitchFamily="34" charset="0"/>
              </a:rPr>
              <a:t>c.</a:t>
            </a:r>
            <a:endParaRPr sz="1400" b="1" dirty="0">
              <a:solidFill>
                <a:schemeClr val="bg1"/>
              </a:solidFill>
              <a:latin typeface="Quire Sans" panose="020B0502040400020003" pitchFamily="34" charset="0"/>
              <a:cs typeface="Quire Sans" panose="020B0502040400020003" pitchFamily="34" charset="0"/>
            </a:endParaRPr>
          </a:p>
        </p:txBody>
      </p:sp>
      <p:sp>
        <p:nvSpPr>
          <p:cNvPr id="12" name="TextBox 11">
            <a:extLst>
              <a:ext uri="{FF2B5EF4-FFF2-40B4-BE49-F238E27FC236}">
                <a16:creationId xmlns:a16="http://schemas.microsoft.com/office/drawing/2014/main" id="{95D60ADB-175B-DBC4-B8A1-96B54CB7EE34}"/>
              </a:ext>
            </a:extLst>
          </p:cNvPr>
          <p:cNvSpPr txBox="1"/>
          <p:nvPr/>
        </p:nvSpPr>
        <p:spPr>
          <a:xfrm>
            <a:off x="1447800" y="828751"/>
            <a:ext cx="4953000" cy="307777"/>
          </a:xfrm>
          <a:prstGeom prst="rect">
            <a:avLst/>
          </a:prstGeom>
          <a:noFill/>
        </p:spPr>
        <p:txBody>
          <a:bodyPr wrap="square" rtlCol="0">
            <a:spAutoFit/>
          </a:bodyPr>
          <a:lstStyle/>
          <a:p>
            <a:pPr algn="just"/>
            <a:r>
              <a:rPr lang="id-ID" sz="1400" b="1" dirty="0">
                <a:solidFill>
                  <a:schemeClr val="accent1">
                    <a:lumMod val="50000"/>
                  </a:schemeClr>
                </a:solidFill>
                <a:latin typeface="Quire Sans" panose="020B0502040400020003" pitchFamily="34" charset="0"/>
                <a:cs typeface="Quire Sans" panose="020B0502040400020003" pitchFamily="34" charset="0"/>
              </a:rPr>
              <a:t>Kebijakan Lain di Luar Kebijakan Moneter dan Fiskal</a:t>
            </a:r>
            <a:endParaRPr lang="id-ID" sz="1400" b="1" i="1" dirty="0">
              <a:solidFill>
                <a:schemeClr val="accent1">
                  <a:lumMod val="50000"/>
                </a:schemeClr>
              </a:solidFill>
              <a:latin typeface="Quire Sans" panose="020B0502040400020003" pitchFamily="34" charset="0"/>
              <a:cs typeface="Quire Sans" panose="020B0502040400020003" pitchFamily="34" charset="0"/>
            </a:endParaRPr>
          </a:p>
        </p:txBody>
      </p:sp>
      <p:sp>
        <p:nvSpPr>
          <p:cNvPr id="13" name="Rounded Rectangle 12">
            <a:extLst>
              <a:ext uri="{FF2B5EF4-FFF2-40B4-BE49-F238E27FC236}">
                <a16:creationId xmlns:a16="http://schemas.microsoft.com/office/drawing/2014/main" id="{B7F8FD57-7EBD-6700-73A8-08CA60B27E3E}"/>
              </a:ext>
            </a:extLst>
          </p:cNvPr>
          <p:cNvSpPr/>
          <p:nvPr/>
        </p:nvSpPr>
        <p:spPr>
          <a:xfrm>
            <a:off x="1447801" y="1207125"/>
            <a:ext cx="7010400" cy="1498798"/>
          </a:xfrm>
          <a:prstGeom prst="roundRect">
            <a:avLst>
              <a:gd name="adj" fmla="val 10785"/>
            </a:avLst>
          </a:prstGeom>
          <a:solidFill>
            <a:schemeClr val="accent5">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rabicParenR"/>
            </a:pPr>
            <a:r>
              <a:rPr lang="id-ID" sz="1400" dirty="0">
                <a:solidFill>
                  <a:schemeClr val="tx2">
                    <a:lumMod val="50000"/>
                  </a:schemeClr>
                </a:solidFill>
                <a:latin typeface="Quire Sans" panose="020B0502040400020003" pitchFamily="34" charset="0"/>
                <a:cs typeface="Quire Sans" panose="020B0502040400020003" pitchFamily="34" charset="0"/>
              </a:rPr>
              <a:t>Meningkatkan produksi dan menambah jumlah barang di pasar</a:t>
            </a:r>
          </a:p>
          <a:p>
            <a:pPr algn="just">
              <a:lnSpc>
                <a:spcPct val="107000"/>
              </a:lnSpc>
              <a:spcAft>
                <a:spcPts val="800"/>
              </a:spcAft>
            </a:pP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Untuk</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menambah</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produksi</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pemerintah</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mengeluarkan</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peraturan</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yang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mendorong</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produsen</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untuk</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menambah</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produksi</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Hal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itu</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ditempuh</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misalnya</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dengan</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memberi</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premi</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atau</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subsidi</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pada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perusahaan</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yang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memenuhi</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target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tertentu</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Selain</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itu</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untuk</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menambah</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jumlah</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barang</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yang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beredar</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pemerintah</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juga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melonggarkan</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keran</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impor</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Misalnya</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dengan</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menurunkan</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bea</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masuk</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barang</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impor</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a:t>
            </a:r>
            <a:endParaRPr lang="en-US"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endParaRPr>
          </a:p>
        </p:txBody>
      </p:sp>
      <p:sp>
        <p:nvSpPr>
          <p:cNvPr id="14" name="Rounded Rectangle 13">
            <a:extLst>
              <a:ext uri="{FF2B5EF4-FFF2-40B4-BE49-F238E27FC236}">
                <a16:creationId xmlns:a16="http://schemas.microsoft.com/office/drawing/2014/main" id="{5350604C-AD34-3B75-9381-AE27BC7BD997}"/>
              </a:ext>
            </a:extLst>
          </p:cNvPr>
          <p:cNvSpPr/>
          <p:nvPr/>
        </p:nvSpPr>
        <p:spPr>
          <a:xfrm>
            <a:off x="1432572" y="2873850"/>
            <a:ext cx="7025629" cy="1212225"/>
          </a:xfrm>
          <a:prstGeom prst="roundRect">
            <a:avLst>
              <a:gd name="adj" fmla="val 10785"/>
            </a:avLst>
          </a:prstGeom>
          <a:solidFill>
            <a:schemeClr val="accent5">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rabicParenR" startAt="2"/>
            </a:pPr>
            <a:r>
              <a:rPr lang="id-ID" sz="1400" dirty="0">
                <a:solidFill>
                  <a:schemeClr val="tx2">
                    <a:lumMod val="50000"/>
                  </a:schemeClr>
                </a:solidFill>
                <a:latin typeface="Quire Sans" panose="020B0502040400020003" pitchFamily="34" charset="0"/>
                <a:cs typeface="Quire Sans" panose="020B0502040400020003" pitchFamily="34" charset="0"/>
              </a:rPr>
              <a:t>Menetapkan harga maksimum untuk beberapa jenis barang</a:t>
            </a:r>
          </a:p>
          <a:p>
            <a:pPr algn="just">
              <a:lnSpc>
                <a:spcPct val="107000"/>
              </a:lnSpc>
              <a:spcAft>
                <a:spcPts val="800"/>
              </a:spcAft>
            </a:pP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Penetapan</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harga</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tersebut</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akan</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mengendalikan</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harga</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yang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ada</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sehingga</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inflasi</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dikendalikan</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Tetapi</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penetapan</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itu</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harus</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realistis</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Jika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penetapan</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itu</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tidak</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realistis</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berakibat</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terjadi</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pasar </a:t>
            </a:r>
            <a:r>
              <a:rPr lang="en-ID" sz="1300" dirty="0" err="1">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gelap</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i="1"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black market</a:t>
            </a:r>
            <a:r>
              <a:rPr lang="en-ID"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rPr>
              <a:t>).</a:t>
            </a:r>
            <a:endParaRPr lang="en-US" sz="1300" dirty="0">
              <a:solidFill>
                <a:schemeClr val="tx2">
                  <a:lumMod val="50000"/>
                </a:schemeClr>
              </a:solidFill>
              <a:effectLst/>
              <a:latin typeface="Quire Sans Light" panose="020B03020404000200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057692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5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0F20E92-24EB-BE5A-FC9C-D2112A9D17AC}"/>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7AAFE50F-74F0-82F1-F678-8D28ECA7D6D7}"/>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C7848560-D821-BBDE-D501-861096D9CB47}"/>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692C209A-FACB-F9C8-005B-E0AB3A2C0287}"/>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AE20FEA4-9091-D0B8-20C9-E9B48EA6471E}"/>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69B15C5C-18C1-CE5D-68BD-0B21BE33804F}"/>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AB27EE54-FC86-F5C5-5D9D-57F0CF5173AA}"/>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pic>
        <p:nvPicPr>
          <p:cNvPr id="10" name="Picture 9" descr="A picture containing businesscard&#10;&#10;Description automatically generated">
            <a:extLst>
              <a:ext uri="{FF2B5EF4-FFF2-40B4-BE49-F238E27FC236}">
                <a16:creationId xmlns:a16="http://schemas.microsoft.com/office/drawing/2014/main" id="{B47FE16C-B5C1-C1F1-7E4C-4974E3D8C3F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295400" y="1162050"/>
            <a:ext cx="2819400" cy="2819400"/>
          </a:xfrm>
          <a:prstGeom prst="rect">
            <a:avLst/>
          </a:prstGeom>
          <a:effectLst>
            <a:outerShdw dist="38100" dir="5400000" sx="100693" sy="100693" algn="t" rotWithShape="0">
              <a:prstClr val="black">
                <a:alpha val="32912"/>
              </a:prstClr>
            </a:outerShdw>
          </a:effectLst>
        </p:spPr>
      </p:pic>
      <p:sp>
        <p:nvSpPr>
          <p:cNvPr id="11" name="Google Shape;171;p32">
            <a:extLst>
              <a:ext uri="{FF2B5EF4-FFF2-40B4-BE49-F238E27FC236}">
                <a16:creationId xmlns:a16="http://schemas.microsoft.com/office/drawing/2014/main" id="{2C8FA78D-D039-D539-80AA-63E4CE0A739B}"/>
              </a:ext>
            </a:extLst>
          </p:cNvPr>
          <p:cNvSpPr/>
          <p:nvPr/>
        </p:nvSpPr>
        <p:spPr>
          <a:xfrm>
            <a:off x="4520453" y="2571750"/>
            <a:ext cx="3581400" cy="685800"/>
          </a:xfrm>
          <a:prstGeom prst="roundRect">
            <a:avLst>
              <a:gd name="adj" fmla="val 50000"/>
            </a:avLst>
          </a:prstGeom>
          <a:solidFill>
            <a:schemeClr val="accent5"/>
          </a:solidFill>
          <a:ln>
            <a:noFill/>
          </a:ln>
          <a:effectLst>
            <a:outerShdw dist="76200" dir="3960000" algn="bl" rotWithShape="0">
              <a:schemeClr val="l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2800" dirty="0" err="1">
                <a:solidFill>
                  <a:schemeClr val="bg1"/>
                </a:solidFill>
                <a:latin typeface="Cooper Black" panose="0208090404030B020404" pitchFamily="18" charset="77"/>
              </a:rPr>
              <a:t>Penawaran</a:t>
            </a:r>
            <a:r>
              <a:rPr lang="en-US" sz="2800" dirty="0">
                <a:solidFill>
                  <a:schemeClr val="bg1"/>
                </a:solidFill>
                <a:latin typeface="Cooper Black" panose="0208090404030B020404" pitchFamily="18" charset="77"/>
              </a:rPr>
              <a:t> Uang</a:t>
            </a:r>
            <a:endParaRPr sz="2800" dirty="0">
              <a:solidFill>
                <a:schemeClr val="bg1"/>
              </a:solidFill>
              <a:latin typeface="Cooper Black" panose="0208090404030B020404" pitchFamily="18" charset="77"/>
            </a:endParaRPr>
          </a:p>
        </p:txBody>
      </p:sp>
      <p:sp>
        <p:nvSpPr>
          <p:cNvPr id="12" name="TextBox 11">
            <a:extLst>
              <a:ext uri="{FF2B5EF4-FFF2-40B4-BE49-F238E27FC236}">
                <a16:creationId xmlns:a16="http://schemas.microsoft.com/office/drawing/2014/main" id="{D1A6A6F2-8624-03D6-CF50-7ACCB8128982}"/>
              </a:ext>
            </a:extLst>
          </p:cNvPr>
          <p:cNvSpPr txBox="1"/>
          <p:nvPr/>
        </p:nvSpPr>
        <p:spPr>
          <a:xfrm>
            <a:off x="4343400" y="1639781"/>
            <a:ext cx="3935506" cy="954107"/>
          </a:xfrm>
          <a:prstGeom prst="rect">
            <a:avLst/>
          </a:prstGeom>
          <a:noFill/>
        </p:spPr>
        <p:txBody>
          <a:bodyPr wrap="square" rtlCol="0">
            <a:spAutoFit/>
          </a:bodyPr>
          <a:lstStyle/>
          <a:p>
            <a:pPr marL="514350" indent="-514350" algn="ctr">
              <a:buAutoNum type="alphaUcPeriod"/>
            </a:pPr>
            <a:r>
              <a:rPr lang="id-ID" sz="2800" dirty="0">
                <a:solidFill>
                  <a:schemeClr val="accent5">
                    <a:lumMod val="50000"/>
                  </a:schemeClr>
                </a:solidFill>
                <a:latin typeface="Cooper Black" panose="0208090404030B020404" pitchFamily="18" charset="77"/>
              </a:rPr>
              <a:t>Teori Permintaan</a:t>
            </a:r>
          </a:p>
          <a:p>
            <a:pPr algn="ctr"/>
            <a:r>
              <a:rPr lang="id-ID" sz="2800" dirty="0">
                <a:solidFill>
                  <a:schemeClr val="accent5">
                    <a:lumMod val="50000"/>
                  </a:schemeClr>
                </a:solidFill>
                <a:latin typeface="Cooper Black" panose="0208090404030B020404" pitchFamily="18" charset="77"/>
              </a:rPr>
              <a:t>dan</a:t>
            </a:r>
          </a:p>
        </p:txBody>
      </p:sp>
    </p:spTree>
    <p:extLst>
      <p:ext uri="{BB962C8B-B14F-4D97-AF65-F5344CB8AC3E}">
        <p14:creationId xmlns:p14="http://schemas.microsoft.com/office/powerpoint/2010/main" val="2164908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85000"/>
            <a:lum/>
            <a:extLst>
              <a:ext uri="{28A0092B-C50C-407E-A947-70E740481C1C}">
                <a14:useLocalDpi xmlns:a14="http://schemas.microsoft.com/office/drawing/2010/main"/>
              </a:ext>
            </a:extLst>
          </a:blip>
          <a:srcRect/>
          <a:stretch>
            <a:fillRect b="6000"/>
          </a:stretch>
        </a:blip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18CCB6FE-97D5-18EB-4397-8C65F4C88D04}"/>
              </a:ext>
            </a:extLst>
          </p:cNvPr>
          <p:cNvSpPr/>
          <p:nvPr/>
        </p:nvSpPr>
        <p:spPr>
          <a:xfrm>
            <a:off x="990600" y="971550"/>
            <a:ext cx="5943600" cy="914400"/>
          </a:xfrm>
          <a:prstGeom prst="rect">
            <a:avLst/>
          </a:prstGeom>
          <a:solidFill>
            <a:srgbClr val="3B386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2" name="Group 1">
            <a:extLst>
              <a:ext uri="{FF2B5EF4-FFF2-40B4-BE49-F238E27FC236}">
                <a16:creationId xmlns:a16="http://schemas.microsoft.com/office/drawing/2014/main" id="{10F20E92-24EB-BE5A-FC9C-D2112A9D17AC}"/>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7AAFE50F-74F0-82F1-F678-8D28ECA7D6D7}"/>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C7848560-D821-BBDE-D501-861096D9CB47}"/>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692C209A-FACB-F9C8-005B-E0AB3A2C0287}"/>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AE20FEA4-9091-D0B8-20C9-E9B48EA6471E}"/>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69B15C5C-18C1-CE5D-68BD-0B21BE33804F}"/>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AB27EE54-FC86-F5C5-5D9D-57F0CF5173AA}"/>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2260;p38">
            <a:extLst>
              <a:ext uri="{FF2B5EF4-FFF2-40B4-BE49-F238E27FC236}">
                <a16:creationId xmlns:a16="http://schemas.microsoft.com/office/drawing/2014/main" id="{3418F496-560D-F732-DDC9-0C9845C50A46}"/>
              </a:ext>
            </a:extLst>
          </p:cNvPr>
          <p:cNvSpPr txBox="1">
            <a:spLocks/>
          </p:cNvSpPr>
          <p:nvPr/>
        </p:nvSpPr>
        <p:spPr>
          <a:xfrm>
            <a:off x="130122" y="171450"/>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01</a:t>
            </a:r>
          </a:p>
        </p:txBody>
      </p:sp>
      <p:sp>
        <p:nvSpPr>
          <p:cNvPr id="10" name="Google Shape;2259;p38">
            <a:extLst>
              <a:ext uri="{FF2B5EF4-FFF2-40B4-BE49-F238E27FC236}">
                <a16:creationId xmlns:a16="http://schemas.microsoft.com/office/drawing/2014/main" id="{52B0B159-8C43-1634-D887-18902B4259A0}"/>
              </a:ext>
            </a:extLst>
          </p:cNvPr>
          <p:cNvSpPr txBox="1">
            <a:spLocks/>
          </p:cNvSpPr>
          <p:nvPr/>
        </p:nvSpPr>
        <p:spPr>
          <a:xfrm>
            <a:off x="838455" y="217035"/>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Teori</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Permintaan</a:t>
            </a:r>
            <a:r>
              <a:rPr lang="en-US" sz="1600" dirty="0">
                <a:solidFill>
                  <a:schemeClr val="tx2"/>
                </a:solidFill>
                <a:latin typeface="Hiragino Kaku Gothic StdN W8" panose="020B0800000000000000" pitchFamily="34" charset="-128"/>
                <a:ea typeface="Hiragino Kaku Gothic StdN W8" panose="020B0800000000000000" pitchFamily="34" charset="-128"/>
              </a:rPr>
              <a:t> Uang</a:t>
            </a:r>
          </a:p>
        </p:txBody>
      </p:sp>
      <p:pic>
        <p:nvPicPr>
          <p:cNvPr id="13" name="Picture 12" descr="A picture containing graphics, screenshot, circle, colorfulness&#10;&#10;Description automatically generated">
            <a:extLst>
              <a:ext uri="{FF2B5EF4-FFF2-40B4-BE49-F238E27FC236}">
                <a16:creationId xmlns:a16="http://schemas.microsoft.com/office/drawing/2014/main" id="{037CBEC2-579A-A96C-E37E-550DFA0A960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459851" y="948018"/>
            <a:ext cx="1022110" cy="1022110"/>
          </a:xfrm>
          <a:prstGeom prst="rect">
            <a:avLst/>
          </a:prstGeom>
        </p:spPr>
      </p:pic>
      <p:sp>
        <p:nvSpPr>
          <p:cNvPr id="15" name="TextBox 14">
            <a:extLst>
              <a:ext uri="{FF2B5EF4-FFF2-40B4-BE49-F238E27FC236}">
                <a16:creationId xmlns:a16="http://schemas.microsoft.com/office/drawing/2014/main" id="{E5C81D06-6602-EF3F-3569-C8A8606F087C}"/>
              </a:ext>
            </a:extLst>
          </p:cNvPr>
          <p:cNvSpPr txBox="1"/>
          <p:nvPr/>
        </p:nvSpPr>
        <p:spPr>
          <a:xfrm>
            <a:off x="990600" y="1068947"/>
            <a:ext cx="5334000" cy="738664"/>
          </a:xfrm>
          <a:prstGeom prst="rect">
            <a:avLst/>
          </a:prstGeom>
          <a:noFill/>
        </p:spPr>
        <p:txBody>
          <a:bodyPr wrap="square" rtlCol="0">
            <a:spAutoFit/>
          </a:bodyPr>
          <a:lstStyle/>
          <a:p>
            <a:pPr algn="just"/>
            <a:r>
              <a:rPr lang="id-ID" sz="1400" dirty="0">
                <a:solidFill>
                  <a:schemeClr val="bg1"/>
                </a:solidFill>
                <a:latin typeface="Quire Sans Light" panose="020B0302040400020003" pitchFamily="34" charset="0"/>
              </a:rPr>
              <a:t>Permintaan uang adalah jumlah unit moneter (berupa uang kartal maupun uang giral) yang ingin dipegang sebagai harta tunai dalam periode tertentu</a:t>
            </a:r>
          </a:p>
        </p:txBody>
      </p:sp>
      <p:sp>
        <p:nvSpPr>
          <p:cNvPr id="16" name="TextBox 15">
            <a:extLst>
              <a:ext uri="{FF2B5EF4-FFF2-40B4-BE49-F238E27FC236}">
                <a16:creationId xmlns:a16="http://schemas.microsoft.com/office/drawing/2014/main" id="{4BDF584B-E7F1-469B-CCF2-42D2DF0B1FCA}"/>
              </a:ext>
            </a:extLst>
          </p:cNvPr>
          <p:cNvSpPr txBox="1"/>
          <p:nvPr/>
        </p:nvSpPr>
        <p:spPr>
          <a:xfrm>
            <a:off x="517645" y="625122"/>
            <a:ext cx="3444755" cy="307777"/>
          </a:xfrm>
          <a:prstGeom prst="rect">
            <a:avLst/>
          </a:prstGeom>
          <a:noFill/>
        </p:spPr>
        <p:txBody>
          <a:bodyPr wrap="square" rtlCol="0">
            <a:spAutoFit/>
          </a:bodyPr>
          <a:lstStyle/>
          <a:p>
            <a:pPr marL="342900" indent="-342900">
              <a:buFont typeface="+mj-lt"/>
              <a:buAutoNum type="alphaLcPeriod"/>
            </a:pPr>
            <a:r>
              <a:rPr lang="id-ID" sz="1400" dirty="0">
                <a:latin typeface="Quire Sans" panose="020B0502040400020003" pitchFamily="34" charset="0"/>
                <a:cs typeface="Quire Sans" panose="020B0502040400020003" pitchFamily="34" charset="0"/>
              </a:rPr>
              <a:t>Pengertian Permintaan Uang</a:t>
            </a:r>
          </a:p>
        </p:txBody>
      </p:sp>
      <p:sp>
        <p:nvSpPr>
          <p:cNvPr id="17" name="TextBox 16">
            <a:extLst>
              <a:ext uri="{FF2B5EF4-FFF2-40B4-BE49-F238E27FC236}">
                <a16:creationId xmlns:a16="http://schemas.microsoft.com/office/drawing/2014/main" id="{D5DEADDB-B1AF-592F-E7E2-E2D6D9CBCDFC}"/>
              </a:ext>
            </a:extLst>
          </p:cNvPr>
          <p:cNvSpPr txBox="1"/>
          <p:nvPr/>
        </p:nvSpPr>
        <p:spPr>
          <a:xfrm>
            <a:off x="517645" y="1983917"/>
            <a:ext cx="3444755" cy="307777"/>
          </a:xfrm>
          <a:prstGeom prst="rect">
            <a:avLst/>
          </a:prstGeom>
          <a:noFill/>
        </p:spPr>
        <p:txBody>
          <a:bodyPr wrap="square" rtlCol="0">
            <a:spAutoFit/>
          </a:bodyPr>
          <a:lstStyle/>
          <a:p>
            <a:pPr marL="342900" indent="-342900">
              <a:buFont typeface="+mj-lt"/>
              <a:buAutoNum type="alphaLcPeriod" startAt="2"/>
            </a:pPr>
            <a:r>
              <a:rPr lang="id-ID" sz="1400" dirty="0">
                <a:latin typeface="Quire Sans" panose="020B0502040400020003" pitchFamily="34" charset="0"/>
                <a:cs typeface="Quire Sans" panose="020B0502040400020003" pitchFamily="34" charset="0"/>
              </a:rPr>
              <a:t>Teori Permintaan Uang</a:t>
            </a:r>
          </a:p>
        </p:txBody>
      </p:sp>
      <p:sp>
        <p:nvSpPr>
          <p:cNvPr id="18" name="Rectangle 17">
            <a:extLst>
              <a:ext uri="{FF2B5EF4-FFF2-40B4-BE49-F238E27FC236}">
                <a16:creationId xmlns:a16="http://schemas.microsoft.com/office/drawing/2014/main" id="{DC2E41E6-1FDF-6501-9952-C03FD3AD9737}"/>
              </a:ext>
            </a:extLst>
          </p:cNvPr>
          <p:cNvSpPr/>
          <p:nvPr/>
        </p:nvSpPr>
        <p:spPr>
          <a:xfrm>
            <a:off x="990600" y="2434674"/>
            <a:ext cx="5943600" cy="1127676"/>
          </a:xfrm>
          <a:prstGeom prst="rect">
            <a:avLst/>
          </a:prstGeom>
          <a:solidFill>
            <a:srgbClr val="3B386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p>
        </p:txBody>
      </p:sp>
      <p:pic>
        <p:nvPicPr>
          <p:cNvPr id="19" name="Picture 18" descr="A picture containing graphics, screenshot, circle, colorfulness&#10;&#10;Description automatically generated">
            <a:extLst>
              <a:ext uri="{FF2B5EF4-FFF2-40B4-BE49-F238E27FC236}">
                <a16:creationId xmlns:a16="http://schemas.microsoft.com/office/drawing/2014/main" id="{F991DCF3-25CC-52B2-D2F8-8E106FD90B7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315634" y="2396022"/>
            <a:ext cx="1166327" cy="1166327"/>
          </a:xfrm>
          <a:prstGeom prst="rect">
            <a:avLst/>
          </a:prstGeom>
        </p:spPr>
      </p:pic>
      <p:sp>
        <p:nvSpPr>
          <p:cNvPr id="20" name="TextBox 19">
            <a:extLst>
              <a:ext uri="{FF2B5EF4-FFF2-40B4-BE49-F238E27FC236}">
                <a16:creationId xmlns:a16="http://schemas.microsoft.com/office/drawing/2014/main" id="{E6B4C6AC-B151-2160-3448-C7D537F1F117}"/>
              </a:ext>
            </a:extLst>
          </p:cNvPr>
          <p:cNvSpPr txBox="1"/>
          <p:nvPr/>
        </p:nvSpPr>
        <p:spPr>
          <a:xfrm>
            <a:off x="990600" y="2532071"/>
            <a:ext cx="5334000" cy="954107"/>
          </a:xfrm>
          <a:prstGeom prst="rect">
            <a:avLst/>
          </a:prstGeom>
          <a:noFill/>
        </p:spPr>
        <p:txBody>
          <a:bodyPr wrap="square" rtlCol="0">
            <a:spAutoFit/>
          </a:bodyPr>
          <a:lstStyle/>
          <a:p>
            <a:pPr algn="just"/>
            <a:r>
              <a:rPr lang="id-ID" sz="1400" dirty="0">
                <a:solidFill>
                  <a:schemeClr val="bg1"/>
                </a:solidFill>
                <a:latin typeface="Quire Sans Light" panose="020B0302040400020003" pitchFamily="34" charset="0"/>
              </a:rPr>
              <a:t>Permintaan uang berperan dalam menentukan tingkat harga, pendapatan, dan bunga. Permintaan uang muncul dari dua fungsi penting uang. Fungsi pertama adalah uang sebagai alat tukar. Fungsi kedua adalah uang sebagai penyimpan nilai.</a:t>
            </a:r>
          </a:p>
        </p:txBody>
      </p:sp>
    </p:spTree>
    <p:extLst>
      <p:ext uri="{BB962C8B-B14F-4D97-AF65-F5344CB8AC3E}">
        <p14:creationId xmlns:p14="http://schemas.microsoft.com/office/powerpoint/2010/main" val="32408580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85000"/>
            <a:lum/>
            <a:extLst>
              <a:ext uri="{28A0092B-C50C-407E-A947-70E740481C1C}">
                <a14:useLocalDpi xmlns:a14="http://schemas.microsoft.com/office/drawing/2010/main"/>
              </a:ext>
            </a:extLst>
          </a:blip>
          <a:srcRect/>
          <a:stretch>
            <a:fillRect b="6000"/>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0F20E92-24EB-BE5A-FC9C-D2112A9D17AC}"/>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7AAFE50F-74F0-82F1-F678-8D28ECA7D6D7}"/>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C7848560-D821-BBDE-D501-861096D9CB47}"/>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692C209A-FACB-F9C8-005B-E0AB3A2C0287}"/>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AE20FEA4-9091-D0B8-20C9-E9B48EA6471E}"/>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69B15C5C-18C1-CE5D-68BD-0B21BE33804F}"/>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AB27EE54-FC86-F5C5-5D9D-57F0CF5173AA}"/>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TextBox 8">
            <a:extLst>
              <a:ext uri="{FF2B5EF4-FFF2-40B4-BE49-F238E27FC236}">
                <a16:creationId xmlns:a16="http://schemas.microsoft.com/office/drawing/2014/main" id="{0EA904F5-DAB2-280C-DB5E-05FB398143FB}"/>
              </a:ext>
            </a:extLst>
          </p:cNvPr>
          <p:cNvSpPr txBox="1"/>
          <p:nvPr/>
        </p:nvSpPr>
        <p:spPr>
          <a:xfrm>
            <a:off x="325737" y="483164"/>
            <a:ext cx="3444755" cy="307777"/>
          </a:xfrm>
          <a:prstGeom prst="rect">
            <a:avLst/>
          </a:prstGeom>
          <a:noFill/>
        </p:spPr>
        <p:txBody>
          <a:bodyPr wrap="square" rtlCol="0">
            <a:spAutoFit/>
          </a:bodyPr>
          <a:lstStyle/>
          <a:p>
            <a:pPr marL="342900" indent="-342900">
              <a:buFont typeface="+mj-lt"/>
              <a:buAutoNum type="alphaLcPeriod" startAt="2"/>
            </a:pPr>
            <a:r>
              <a:rPr lang="id-ID" sz="1400" dirty="0">
                <a:latin typeface="Quire Sans" panose="020B0502040400020003" pitchFamily="34" charset="0"/>
                <a:cs typeface="Quire Sans" panose="020B0502040400020003" pitchFamily="34" charset="0"/>
              </a:rPr>
              <a:t>Teori Permintaan Uang</a:t>
            </a:r>
          </a:p>
        </p:txBody>
      </p:sp>
      <p:sp>
        <p:nvSpPr>
          <p:cNvPr id="10" name="Google Shape;2260;p38">
            <a:extLst>
              <a:ext uri="{FF2B5EF4-FFF2-40B4-BE49-F238E27FC236}">
                <a16:creationId xmlns:a16="http://schemas.microsoft.com/office/drawing/2014/main" id="{5ACD8338-5A8A-234C-5223-2756057F8D1E}"/>
              </a:ext>
            </a:extLst>
          </p:cNvPr>
          <p:cNvSpPr txBox="1">
            <a:spLocks/>
          </p:cNvSpPr>
          <p:nvPr/>
        </p:nvSpPr>
        <p:spPr>
          <a:xfrm>
            <a:off x="-77541" y="-18132"/>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01</a:t>
            </a:r>
          </a:p>
        </p:txBody>
      </p:sp>
      <p:sp>
        <p:nvSpPr>
          <p:cNvPr id="11" name="Google Shape;2259;p38">
            <a:extLst>
              <a:ext uri="{FF2B5EF4-FFF2-40B4-BE49-F238E27FC236}">
                <a16:creationId xmlns:a16="http://schemas.microsoft.com/office/drawing/2014/main" id="{3AF3BAB6-9614-4574-F6E0-C64B481AA38E}"/>
              </a:ext>
            </a:extLst>
          </p:cNvPr>
          <p:cNvSpPr txBox="1">
            <a:spLocks/>
          </p:cNvSpPr>
          <p:nvPr/>
        </p:nvSpPr>
        <p:spPr>
          <a:xfrm>
            <a:off x="630792" y="27453"/>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Teori</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Permintaan</a:t>
            </a:r>
            <a:r>
              <a:rPr lang="en-US" sz="1600" dirty="0">
                <a:solidFill>
                  <a:schemeClr val="tx2"/>
                </a:solidFill>
                <a:latin typeface="Hiragino Kaku Gothic StdN W8" panose="020B0800000000000000" pitchFamily="34" charset="-128"/>
                <a:ea typeface="Hiragino Kaku Gothic StdN W8" panose="020B0800000000000000" pitchFamily="34" charset="-128"/>
              </a:rPr>
              <a:t> Uang</a:t>
            </a:r>
          </a:p>
        </p:txBody>
      </p:sp>
      <p:sp>
        <p:nvSpPr>
          <p:cNvPr id="14" name="TextBox 13">
            <a:extLst>
              <a:ext uri="{FF2B5EF4-FFF2-40B4-BE49-F238E27FC236}">
                <a16:creationId xmlns:a16="http://schemas.microsoft.com/office/drawing/2014/main" id="{DAFB430A-FD8F-8495-F547-AD3E68F59327}"/>
              </a:ext>
            </a:extLst>
          </p:cNvPr>
          <p:cNvSpPr txBox="1"/>
          <p:nvPr/>
        </p:nvSpPr>
        <p:spPr>
          <a:xfrm>
            <a:off x="782936" y="837246"/>
            <a:ext cx="3179463" cy="307777"/>
          </a:xfrm>
          <a:prstGeom prst="rect">
            <a:avLst/>
          </a:prstGeom>
          <a:solidFill>
            <a:schemeClr val="accent3">
              <a:lumMod val="20000"/>
              <a:lumOff val="80000"/>
            </a:schemeClr>
          </a:solidFill>
        </p:spPr>
        <p:txBody>
          <a:bodyPr wrap="square" rtlCol="0">
            <a:spAutoFit/>
          </a:bodyPr>
          <a:lstStyle/>
          <a:p>
            <a:pPr marL="342900" indent="-342900">
              <a:buFont typeface="+mj-lt"/>
              <a:buAutoNum type="arabicParenR"/>
            </a:pPr>
            <a:r>
              <a:rPr lang="id-ID" sz="1400" b="1" dirty="0">
                <a:solidFill>
                  <a:schemeClr val="accent1">
                    <a:lumMod val="50000"/>
                  </a:schemeClr>
                </a:solidFill>
                <a:latin typeface="Quire Sans" panose="020B0502040400020003" pitchFamily="34" charset="0"/>
                <a:cs typeface="Quire Sans" panose="020B0502040400020003" pitchFamily="34" charset="0"/>
              </a:rPr>
              <a:t>Teori permintaan uang klasik</a:t>
            </a:r>
          </a:p>
        </p:txBody>
      </p:sp>
      <p:sp>
        <p:nvSpPr>
          <p:cNvPr id="15" name="TextBox 14">
            <a:extLst>
              <a:ext uri="{FF2B5EF4-FFF2-40B4-BE49-F238E27FC236}">
                <a16:creationId xmlns:a16="http://schemas.microsoft.com/office/drawing/2014/main" id="{82650CAB-D7D5-DDFF-015F-7791C918E36D}"/>
              </a:ext>
            </a:extLst>
          </p:cNvPr>
          <p:cNvSpPr txBox="1"/>
          <p:nvPr/>
        </p:nvSpPr>
        <p:spPr>
          <a:xfrm>
            <a:off x="760525" y="1173434"/>
            <a:ext cx="7926276" cy="892552"/>
          </a:xfrm>
          <a:prstGeom prst="rect">
            <a:avLst/>
          </a:prstGeom>
          <a:noFill/>
        </p:spPr>
        <p:txBody>
          <a:bodyPr wrap="square" rtlCol="0">
            <a:spAutoFit/>
          </a:bodyPr>
          <a:lstStyle/>
          <a:p>
            <a:pPr algn="just"/>
            <a:r>
              <a:rPr lang="id-ID" sz="1300" dirty="0">
                <a:latin typeface="Quire Sans Light" panose="020B0302040400020003" pitchFamily="34" charset="0"/>
              </a:rPr>
              <a:t>Teori permintaan uang klasik menjelaskan uang dari sudut pandang kuantitas atau jumlah uang yang beredar dalam masyarakat, teori ini disebut juga sebagai teori kuantitas uang (</a:t>
            </a:r>
            <a:r>
              <a:rPr lang="id-ID" sz="1300" i="1" dirty="0" err="1">
                <a:latin typeface="Quire Sans Light" panose="020B0302040400020003" pitchFamily="34" charset="0"/>
              </a:rPr>
              <a:t>quantity</a:t>
            </a:r>
            <a:r>
              <a:rPr lang="id-ID" sz="1300" i="1" dirty="0">
                <a:latin typeface="Quire Sans Light" panose="020B0302040400020003" pitchFamily="34" charset="0"/>
              </a:rPr>
              <a:t> </a:t>
            </a:r>
            <a:r>
              <a:rPr lang="id-ID" sz="1300" i="1" dirty="0" err="1">
                <a:latin typeface="Quire Sans Light" panose="020B0302040400020003" pitchFamily="34" charset="0"/>
              </a:rPr>
              <a:t>theory</a:t>
            </a:r>
            <a:r>
              <a:rPr lang="id-ID" sz="1300" i="1" dirty="0">
                <a:latin typeface="Quire Sans Light" panose="020B0302040400020003" pitchFamily="34" charset="0"/>
              </a:rPr>
              <a:t> </a:t>
            </a:r>
            <a:r>
              <a:rPr lang="id-ID" sz="1300" i="1" dirty="0" err="1">
                <a:latin typeface="Quire Sans Light" panose="020B0302040400020003" pitchFamily="34" charset="0"/>
              </a:rPr>
              <a:t>of</a:t>
            </a:r>
            <a:r>
              <a:rPr lang="id-ID" sz="1300" i="1" dirty="0">
                <a:latin typeface="Quire Sans Light" panose="020B0302040400020003" pitchFamily="34" charset="0"/>
              </a:rPr>
              <a:t> </a:t>
            </a:r>
            <a:r>
              <a:rPr lang="id-ID" sz="1300" i="1" dirty="0" err="1">
                <a:latin typeface="Quire Sans Light" panose="020B0302040400020003" pitchFamily="34" charset="0"/>
              </a:rPr>
              <a:t>money</a:t>
            </a:r>
            <a:r>
              <a:rPr lang="id-ID" sz="1300" dirty="0">
                <a:latin typeface="Quire Sans Light" panose="020B0302040400020003" pitchFamily="34" charset="0"/>
              </a:rPr>
              <a:t>). Teori kuantitas uang dipelopori oleh </a:t>
            </a:r>
            <a:r>
              <a:rPr lang="id-ID" sz="1300" b="1" dirty="0">
                <a:latin typeface="Quire Sans" panose="020B0502040400020003" pitchFamily="34" charset="0"/>
                <a:cs typeface="Quire Sans" panose="020B0502040400020003" pitchFamily="34" charset="0"/>
              </a:rPr>
              <a:t>David Ricardo</a:t>
            </a:r>
            <a:r>
              <a:rPr lang="id-ID" sz="1300" dirty="0">
                <a:latin typeface="Quire Sans Light" panose="020B0302040400020003" pitchFamily="34" charset="0"/>
              </a:rPr>
              <a:t>. Menurut teori ini, jumlah uang yang beredar memiliki hubungan dengan tingkat harga. Jika jumlah uang beredar berkurang, harga-harga akan cenderung turun, dan sebaliknya. </a:t>
            </a:r>
          </a:p>
        </p:txBody>
      </p:sp>
      <p:sp>
        <p:nvSpPr>
          <p:cNvPr id="17" name="Google Shape;467;p34">
            <a:extLst>
              <a:ext uri="{FF2B5EF4-FFF2-40B4-BE49-F238E27FC236}">
                <a16:creationId xmlns:a16="http://schemas.microsoft.com/office/drawing/2014/main" id="{08DE4BC2-A864-CBC4-A429-68A6F9E902CA}"/>
              </a:ext>
            </a:extLst>
          </p:cNvPr>
          <p:cNvSpPr/>
          <p:nvPr/>
        </p:nvSpPr>
        <p:spPr>
          <a:xfrm>
            <a:off x="3856297" y="2056760"/>
            <a:ext cx="1431405" cy="420380"/>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i="1" dirty="0">
                <a:solidFill>
                  <a:schemeClr val="bg1"/>
                </a:solidFill>
                <a:latin typeface="Quire Sans" panose="020B0502040400020003" pitchFamily="34" charset="0"/>
                <a:cs typeface="Quire Sans" panose="020B0502040400020003" pitchFamily="34" charset="0"/>
              </a:rPr>
              <a:t>M = </a:t>
            </a:r>
            <a:r>
              <a:rPr lang="en-US" sz="1400" b="1" i="1" dirty="0" err="1">
                <a:solidFill>
                  <a:schemeClr val="bg1"/>
                </a:solidFill>
                <a:latin typeface="Quire Sans" panose="020B0502040400020003" pitchFamily="34" charset="0"/>
                <a:cs typeface="Quire Sans" panose="020B0502040400020003" pitchFamily="34" charset="0"/>
              </a:rPr>
              <a:t>k.P</a:t>
            </a:r>
            <a:endParaRPr sz="1400" b="1" i="1" dirty="0">
              <a:solidFill>
                <a:schemeClr val="bg1"/>
              </a:solidFill>
              <a:latin typeface="Quire Sans" panose="020B0502040400020003" pitchFamily="34" charset="0"/>
              <a:cs typeface="Quire Sans" panose="020B0502040400020003" pitchFamily="34" charset="0"/>
            </a:endParaRPr>
          </a:p>
        </p:txBody>
      </p:sp>
      <p:sp>
        <p:nvSpPr>
          <p:cNvPr id="18" name="TextBox 17">
            <a:extLst>
              <a:ext uri="{FF2B5EF4-FFF2-40B4-BE49-F238E27FC236}">
                <a16:creationId xmlns:a16="http://schemas.microsoft.com/office/drawing/2014/main" id="{9DBD5D4A-8063-605D-7804-F2865593CB1F}"/>
              </a:ext>
            </a:extLst>
          </p:cNvPr>
          <p:cNvSpPr txBox="1"/>
          <p:nvPr/>
        </p:nvSpPr>
        <p:spPr>
          <a:xfrm>
            <a:off x="760524" y="2550770"/>
            <a:ext cx="7926275" cy="492443"/>
          </a:xfrm>
          <a:prstGeom prst="rect">
            <a:avLst/>
          </a:prstGeom>
          <a:noFill/>
        </p:spPr>
        <p:txBody>
          <a:bodyPr wrap="square" rtlCol="0">
            <a:spAutoFit/>
          </a:bodyPr>
          <a:lstStyle/>
          <a:p>
            <a:pPr algn="just"/>
            <a:r>
              <a:rPr lang="id-ID" sz="1300" dirty="0">
                <a:latin typeface="Quire Sans Light" panose="020B0302040400020003" pitchFamily="34" charset="0"/>
              </a:rPr>
              <a:t>Teori kuantitas uang yang disampaikan oleh David Ricardo kemudian disempurnakan oleh </a:t>
            </a:r>
            <a:r>
              <a:rPr lang="id-ID" sz="1300" b="1" dirty="0" err="1">
                <a:latin typeface="Quire Sans" panose="020B0502040400020003" pitchFamily="34" charset="0"/>
                <a:cs typeface="Quire Sans" panose="020B0502040400020003" pitchFamily="34" charset="0"/>
              </a:rPr>
              <a:t>Irving</a:t>
            </a:r>
            <a:r>
              <a:rPr lang="id-ID" sz="1300" b="1" dirty="0">
                <a:latin typeface="Quire Sans" panose="020B0502040400020003" pitchFamily="34" charset="0"/>
                <a:cs typeface="Quire Sans" panose="020B0502040400020003" pitchFamily="34" charset="0"/>
              </a:rPr>
              <a:t> Fisher</a:t>
            </a:r>
            <a:r>
              <a:rPr lang="id-ID" sz="1300" b="1" dirty="0">
                <a:latin typeface="Quire Sans Light" panose="020B0302040400020003" pitchFamily="34" charset="0"/>
                <a:cs typeface="Quire Sans" panose="020B0502040400020003" pitchFamily="34" charset="0"/>
              </a:rPr>
              <a:t>, </a:t>
            </a:r>
            <a:r>
              <a:rPr lang="id-ID" sz="1300" dirty="0">
                <a:latin typeface="Quire Sans Light" panose="020B0302040400020003" pitchFamily="34" charset="0"/>
                <a:cs typeface="Quire Sans" panose="020B0502040400020003" pitchFamily="34" charset="0"/>
              </a:rPr>
              <a:t>dengan memasukkan unsur kecepatan peredaran uang. </a:t>
            </a:r>
            <a:r>
              <a:rPr lang="id-ID" sz="1300" dirty="0">
                <a:latin typeface="Quire Sans Light" panose="020B0302040400020003" pitchFamily="34" charset="0"/>
              </a:rPr>
              <a:t> </a:t>
            </a:r>
          </a:p>
        </p:txBody>
      </p:sp>
      <p:sp>
        <p:nvSpPr>
          <p:cNvPr id="19" name="Google Shape;467;p34">
            <a:extLst>
              <a:ext uri="{FF2B5EF4-FFF2-40B4-BE49-F238E27FC236}">
                <a16:creationId xmlns:a16="http://schemas.microsoft.com/office/drawing/2014/main" id="{DDDCD01E-4C11-466D-587A-9B032B35CE99}"/>
              </a:ext>
            </a:extLst>
          </p:cNvPr>
          <p:cNvSpPr/>
          <p:nvPr/>
        </p:nvSpPr>
        <p:spPr>
          <a:xfrm>
            <a:off x="3856297" y="3033887"/>
            <a:ext cx="1431405" cy="420380"/>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i="1" dirty="0">
                <a:solidFill>
                  <a:schemeClr val="bg1"/>
                </a:solidFill>
                <a:latin typeface="Quire Sans" panose="020B0502040400020003" pitchFamily="34" charset="0"/>
                <a:cs typeface="Quire Sans" panose="020B0502040400020003" pitchFamily="34" charset="0"/>
              </a:rPr>
              <a:t>M.V = P.T</a:t>
            </a:r>
            <a:endParaRPr sz="1400" b="1" i="1" dirty="0">
              <a:solidFill>
                <a:schemeClr val="bg1"/>
              </a:solidFill>
              <a:latin typeface="Quire Sans" panose="020B0502040400020003" pitchFamily="34" charset="0"/>
              <a:cs typeface="Quire Sans" panose="020B0502040400020003" pitchFamily="34" charset="0"/>
            </a:endParaRPr>
          </a:p>
        </p:txBody>
      </p:sp>
      <p:sp>
        <p:nvSpPr>
          <p:cNvPr id="22" name="TextBox 21">
            <a:extLst>
              <a:ext uri="{FF2B5EF4-FFF2-40B4-BE49-F238E27FC236}">
                <a16:creationId xmlns:a16="http://schemas.microsoft.com/office/drawing/2014/main" id="{F183F4EC-2B66-98E5-A23A-A2265DF46126}"/>
              </a:ext>
            </a:extLst>
          </p:cNvPr>
          <p:cNvSpPr txBox="1"/>
          <p:nvPr/>
        </p:nvSpPr>
        <p:spPr>
          <a:xfrm>
            <a:off x="760523" y="3526330"/>
            <a:ext cx="7926275" cy="492443"/>
          </a:xfrm>
          <a:prstGeom prst="rect">
            <a:avLst/>
          </a:prstGeom>
          <a:noFill/>
        </p:spPr>
        <p:txBody>
          <a:bodyPr wrap="square" rtlCol="0">
            <a:spAutoFit/>
          </a:bodyPr>
          <a:lstStyle/>
          <a:p>
            <a:pPr algn="just"/>
            <a:r>
              <a:rPr lang="id-ID" sz="1300" dirty="0">
                <a:latin typeface="Quire Sans Light" panose="020B0302040400020003" pitchFamily="34" charset="0"/>
              </a:rPr>
              <a:t>Menurut </a:t>
            </a:r>
            <a:r>
              <a:rPr lang="id-ID" sz="1300" b="1" dirty="0">
                <a:latin typeface="Quire Sans" panose="020B0502040400020003" pitchFamily="34" charset="0"/>
                <a:cs typeface="Quire Sans" panose="020B0502040400020003" pitchFamily="34" charset="0"/>
              </a:rPr>
              <a:t>Alfred Marshall</a:t>
            </a:r>
            <a:r>
              <a:rPr lang="id-ID" sz="1300" b="1" dirty="0">
                <a:latin typeface="Quire Sans Light" panose="020B0302040400020003" pitchFamily="34" charset="0"/>
                <a:cs typeface="Quire Sans" panose="020B0502040400020003" pitchFamily="34" charset="0"/>
              </a:rPr>
              <a:t>, </a:t>
            </a:r>
            <a:r>
              <a:rPr lang="id-ID" sz="1300" dirty="0">
                <a:latin typeface="Quire Sans Light" panose="020B0302040400020003" pitchFamily="34" charset="0"/>
                <a:cs typeface="Quire Sans" panose="020B0502040400020003" pitchFamily="34" charset="0"/>
              </a:rPr>
              <a:t>nilai uang bergantung pada jumlah pendapatan masyarakat yang dipegang atau ditahan dalam bentuk tunai (</a:t>
            </a:r>
            <a:r>
              <a:rPr lang="id-ID" sz="1300" i="1" dirty="0" err="1">
                <a:latin typeface="Quire Sans Light" panose="020B0302040400020003" pitchFamily="34" charset="0"/>
                <a:cs typeface="Quire Sans" panose="020B0502040400020003" pitchFamily="34" charset="0"/>
              </a:rPr>
              <a:t>cash</a:t>
            </a:r>
            <a:r>
              <a:rPr lang="id-ID" sz="1300" dirty="0">
                <a:latin typeface="Quire Sans Light" panose="020B0302040400020003" pitchFamily="34" charset="0"/>
                <a:cs typeface="Quire Sans" panose="020B0502040400020003" pitchFamily="34" charset="0"/>
              </a:rPr>
              <a:t>). Teori ini disebut sebagai teori persediaan kas </a:t>
            </a:r>
            <a:r>
              <a:rPr lang="id-ID" sz="1300" i="1" dirty="0">
                <a:latin typeface="Quire Sans Light" panose="020B0302040400020003" pitchFamily="34" charset="0"/>
                <a:cs typeface="Quire Sans" panose="020B0502040400020003" pitchFamily="34" charset="0"/>
              </a:rPr>
              <a:t>(</a:t>
            </a:r>
            <a:r>
              <a:rPr lang="id-ID" sz="1300" i="1" dirty="0" err="1">
                <a:latin typeface="Quire Sans Light" panose="020B0302040400020003" pitchFamily="34" charset="0"/>
                <a:cs typeface="Quire Sans" panose="020B0502040400020003" pitchFamily="34" charset="0"/>
              </a:rPr>
              <a:t>cash</a:t>
            </a:r>
            <a:r>
              <a:rPr lang="id-ID" sz="1300" i="1" dirty="0">
                <a:latin typeface="Quire Sans Light" panose="020B0302040400020003" pitchFamily="34" charset="0"/>
                <a:cs typeface="Quire Sans" panose="020B0502040400020003" pitchFamily="34" charset="0"/>
              </a:rPr>
              <a:t> </a:t>
            </a:r>
            <a:r>
              <a:rPr lang="id-ID" sz="1300" i="1" dirty="0" err="1">
                <a:latin typeface="Quire Sans Light" panose="020B0302040400020003" pitchFamily="34" charset="0"/>
                <a:cs typeface="Quire Sans" panose="020B0502040400020003" pitchFamily="34" charset="0"/>
              </a:rPr>
              <a:t>balannce</a:t>
            </a:r>
            <a:r>
              <a:rPr lang="id-ID" sz="1300" i="1" dirty="0">
                <a:latin typeface="Quire Sans Light" panose="020B0302040400020003" pitchFamily="34" charset="0"/>
                <a:cs typeface="Quire Sans" panose="020B0502040400020003" pitchFamily="34" charset="0"/>
              </a:rPr>
              <a:t> </a:t>
            </a:r>
            <a:r>
              <a:rPr lang="id-ID" sz="1300" i="1" dirty="0" err="1">
                <a:latin typeface="Quire Sans Light" panose="020B0302040400020003" pitchFamily="34" charset="0"/>
                <a:cs typeface="Quire Sans" panose="020B0502040400020003" pitchFamily="34" charset="0"/>
              </a:rPr>
              <a:t>theory</a:t>
            </a:r>
            <a:r>
              <a:rPr lang="id-ID" sz="1300" i="1" dirty="0">
                <a:latin typeface="Quire Sans Light" panose="020B0302040400020003" pitchFamily="34" charset="0"/>
                <a:cs typeface="Quire Sans" panose="020B0502040400020003" pitchFamily="34" charset="0"/>
              </a:rPr>
              <a:t>).</a:t>
            </a:r>
            <a:endParaRPr lang="id-ID" sz="1300" i="1" dirty="0">
              <a:latin typeface="Quire Sans Light" panose="020B0302040400020003" pitchFamily="34" charset="0"/>
            </a:endParaRPr>
          </a:p>
        </p:txBody>
      </p:sp>
      <p:sp>
        <p:nvSpPr>
          <p:cNvPr id="23" name="Google Shape;467;p34">
            <a:extLst>
              <a:ext uri="{FF2B5EF4-FFF2-40B4-BE49-F238E27FC236}">
                <a16:creationId xmlns:a16="http://schemas.microsoft.com/office/drawing/2014/main" id="{58F5BA88-234D-3E36-0F8A-E5B99912D8D9}"/>
              </a:ext>
            </a:extLst>
          </p:cNvPr>
          <p:cNvSpPr/>
          <p:nvPr/>
        </p:nvSpPr>
        <p:spPr>
          <a:xfrm>
            <a:off x="3856297" y="4072037"/>
            <a:ext cx="1431405" cy="420380"/>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i="1" dirty="0">
                <a:solidFill>
                  <a:schemeClr val="bg1"/>
                </a:solidFill>
                <a:latin typeface="Quire Sans" panose="020B0502040400020003" pitchFamily="34" charset="0"/>
                <a:cs typeface="Quire Sans" panose="020B0502040400020003" pitchFamily="34" charset="0"/>
              </a:rPr>
              <a:t>M = K.P.Y</a:t>
            </a:r>
            <a:endParaRPr sz="1400" b="1" i="1" dirty="0">
              <a:solidFill>
                <a:schemeClr val="bg1"/>
              </a:solidFill>
              <a:latin typeface="Quire Sans" panose="020B0502040400020003" pitchFamily="34" charset="0"/>
              <a:cs typeface="Quire Sans" panose="020B0502040400020003" pitchFamily="34" charset="0"/>
            </a:endParaRPr>
          </a:p>
        </p:txBody>
      </p:sp>
    </p:spTree>
    <p:extLst>
      <p:ext uri="{BB962C8B-B14F-4D97-AF65-F5344CB8AC3E}">
        <p14:creationId xmlns:p14="http://schemas.microsoft.com/office/powerpoint/2010/main" val="35527885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85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0F20E92-24EB-BE5A-FC9C-D2112A9D17AC}"/>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7AAFE50F-74F0-82F1-F678-8D28ECA7D6D7}"/>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C7848560-D821-BBDE-D501-861096D9CB47}"/>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692C209A-FACB-F9C8-005B-E0AB3A2C0287}"/>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AE20FEA4-9091-D0B8-20C9-E9B48EA6471E}"/>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69B15C5C-18C1-CE5D-68BD-0B21BE33804F}"/>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AB27EE54-FC86-F5C5-5D9D-57F0CF5173AA}"/>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TextBox 8">
            <a:extLst>
              <a:ext uri="{FF2B5EF4-FFF2-40B4-BE49-F238E27FC236}">
                <a16:creationId xmlns:a16="http://schemas.microsoft.com/office/drawing/2014/main" id="{0EA904F5-DAB2-280C-DB5E-05FB398143FB}"/>
              </a:ext>
            </a:extLst>
          </p:cNvPr>
          <p:cNvSpPr txBox="1"/>
          <p:nvPr/>
        </p:nvSpPr>
        <p:spPr>
          <a:xfrm>
            <a:off x="325737" y="483164"/>
            <a:ext cx="3444755" cy="307777"/>
          </a:xfrm>
          <a:prstGeom prst="rect">
            <a:avLst/>
          </a:prstGeom>
          <a:noFill/>
        </p:spPr>
        <p:txBody>
          <a:bodyPr wrap="square" rtlCol="0">
            <a:spAutoFit/>
          </a:bodyPr>
          <a:lstStyle/>
          <a:p>
            <a:pPr marL="342900" indent="-342900">
              <a:buFont typeface="+mj-lt"/>
              <a:buAutoNum type="alphaLcPeriod" startAt="2"/>
            </a:pPr>
            <a:r>
              <a:rPr lang="id-ID" sz="1400" dirty="0">
                <a:latin typeface="Quire Sans" panose="020B0502040400020003" pitchFamily="34" charset="0"/>
                <a:cs typeface="Quire Sans" panose="020B0502040400020003" pitchFamily="34" charset="0"/>
              </a:rPr>
              <a:t>Teori Permintaan Uang</a:t>
            </a:r>
          </a:p>
        </p:txBody>
      </p:sp>
      <p:sp>
        <p:nvSpPr>
          <p:cNvPr id="10" name="Google Shape;2260;p38">
            <a:extLst>
              <a:ext uri="{FF2B5EF4-FFF2-40B4-BE49-F238E27FC236}">
                <a16:creationId xmlns:a16="http://schemas.microsoft.com/office/drawing/2014/main" id="{5ACD8338-5A8A-234C-5223-2756057F8D1E}"/>
              </a:ext>
            </a:extLst>
          </p:cNvPr>
          <p:cNvSpPr txBox="1">
            <a:spLocks/>
          </p:cNvSpPr>
          <p:nvPr/>
        </p:nvSpPr>
        <p:spPr>
          <a:xfrm>
            <a:off x="-77541" y="-18132"/>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01</a:t>
            </a:r>
          </a:p>
        </p:txBody>
      </p:sp>
      <p:sp>
        <p:nvSpPr>
          <p:cNvPr id="11" name="Google Shape;2259;p38">
            <a:extLst>
              <a:ext uri="{FF2B5EF4-FFF2-40B4-BE49-F238E27FC236}">
                <a16:creationId xmlns:a16="http://schemas.microsoft.com/office/drawing/2014/main" id="{3AF3BAB6-9614-4574-F6E0-C64B481AA38E}"/>
              </a:ext>
            </a:extLst>
          </p:cNvPr>
          <p:cNvSpPr txBox="1">
            <a:spLocks/>
          </p:cNvSpPr>
          <p:nvPr/>
        </p:nvSpPr>
        <p:spPr>
          <a:xfrm>
            <a:off x="630792" y="27453"/>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Teori</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Permintaan</a:t>
            </a:r>
            <a:r>
              <a:rPr lang="en-US" sz="1600" dirty="0">
                <a:solidFill>
                  <a:schemeClr val="tx2"/>
                </a:solidFill>
                <a:latin typeface="Hiragino Kaku Gothic StdN W8" panose="020B0800000000000000" pitchFamily="34" charset="-128"/>
                <a:ea typeface="Hiragino Kaku Gothic StdN W8" panose="020B0800000000000000" pitchFamily="34" charset="-128"/>
              </a:rPr>
              <a:t> Uang</a:t>
            </a:r>
          </a:p>
        </p:txBody>
      </p:sp>
      <p:sp>
        <p:nvSpPr>
          <p:cNvPr id="14" name="TextBox 13">
            <a:extLst>
              <a:ext uri="{FF2B5EF4-FFF2-40B4-BE49-F238E27FC236}">
                <a16:creationId xmlns:a16="http://schemas.microsoft.com/office/drawing/2014/main" id="{DAFB430A-FD8F-8495-F547-AD3E68F59327}"/>
              </a:ext>
            </a:extLst>
          </p:cNvPr>
          <p:cNvSpPr txBox="1"/>
          <p:nvPr/>
        </p:nvSpPr>
        <p:spPr>
          <a:xfrm>
            <a:off x="782937" y="837246"/>
            <a:ext cx="2895600" cy="307777"/>
          </a:xfrm>
          <a:prstGeom prst="rect">
            <a:avLst/>
          </a:prstGeom>
          <a:solidFill>
            <a:schemeClr val="accent3">
              <a:lumMod val="20000"/>
              <a:lumOff val="80000"/>
            </a:schemeClr>
          </a:solidFill>
        </p:spPr>
        <p:txBody>
          <a:bodyPr wrap="square" rtlCol="0">
            <a:spAutoFit/>
          </a:bodyPr>
          <a:lstStyle/>
          <a:p>
            <a:pPr marL="342900" indent="-342900">
              <a:buFont typeface="+mj-lt"/>
              <a:buAutoNum type="arabicParenR" startAt="2"/>
            </a:pPr>
            <a:r>
              <a:rPr lang="id-ID" sz="1400" b="1" dirty="0">
                <a:solidFill>
                  <a:schemeClr val="accent1">
                    <a:lumMod val="50000"/>
                  </a:schemeClr>
                </a:solidFill>
                <a:latin typeface="Quire Sans" panose="020B0502040400020003" pitchFamily="34" charset="0"/>
                <a:cs typeface="Quire Sans" panose="020B0502040400020003" pitchFamily="34" charset="0"/>
              </a:rPr>
              <a:t>Teori preferensi likuiditas</a:t>
            </a:r>
          </a:p>
        </p:txBody>
      </p:sp>
      <p:sp>
        <p:nvSpPr>
          <p:cNvPr id="15" name="TextBox 14">
            <a:extLst>
              <a:ext uri="{FF2B5EF4-FFF2-40B4-BE49-F238E27FC236}">
                <a16:creationId xmlns:a16="http://schemas.microsoft.com/office/drawing/2014/main" id="{82650CAB-D7D5-DDFF-015F-7791C918E36D}"/>
              </a:ext>
            </a:extLst>
          </p:cNvPr>
          <p:cNvSpPr txBox="1"/>
          <p:nvPr/>
        </p:nvSpPr>
        <p:spPr>
          <a:xfrm>
            <a:off x="760524" y="1173434"/>
            <a:ext cx="8078675" cy="492443"/>
          </a:xfrm>
          <a:prstGeom prst="rect">
            <a:avLst/>
          </a:prstGeom>
          <a:noFill/>
        </p:spPr>
        <p:txBody>
          <a:bodyPr wrap="square" rtlCol="0">
            <a:spAutoFit/>
          </a:bodyPr>
          <a:lstStyle/>
          <a:p>
            <a:pPr algn="just"/>
            <a:r>
              <a:rPr lang="id-ID" sz="1300" dirty="0">
                <a:latin typeface="Quire Sans Light" panose="020B0302040400020003" pitchFamily="34" charset="0"/>
              </a:rPr>
              <a:t>Teori ini dikemukakan oleh </a:t>
            </a:r>
            <a:r>
              <a:rPr lang="id-ID" sz="1300" b="1" dirty="0">
                <a:latin typeface="Quire Sans" panose="020B0502040400020003" pitchFamily="34" charset="0"/>
                <a:cs typeface="Quire Sans" panose="020B0502040400020003" pitchFamily="34" charset="0"/>
              </a:rPr>
              <a:t>John </a:t>
            </a:r>
            <a:r>
              <a:rPr lang="id-ID" sz="1300" b="1" dirty="0" err="1">
                <a:latin typeface="Quire Sans" panose="020B0502040400020003" pitchFamily="34" charset="0"/>
                <a:cs typeface="Quire Sans" panose="020B0502040400020003" pitchFamily="34" charset="0"/>
              </a:rPr>
              <a:t>Maynard</a:t>
            </a:r>
            <a:r>
              <a:rPr lang="id-ID" sz="1300" b="1" dirty="0">
                <a:latin typeface="Quire Sans" panose="020B0502040400020003" pitchFamily="34" charset="0"/>
                <a:cs typeface="Quire Sans" panose="020B0502040400020003" pitchFamily="34" charset="0"/>
              </a:rPr>
              <a:t> </a:t>
            </a:r>
            <a:r>
              <a:rPr lang="id-ID" sz="1300" b="1" dirty="0" err="1">
                <a:latin typeface="Quire Sans" panose="020B0502040400020003" pitchFamily="34" charset="0"/>
                <a:cs typeface="Quire Sans" panose="020B0502040400020003" pitchFamily="34" charset="0"/>
              </a:rPr>
              <a:t>Keynes</a:t>
            </a:r>
            <a:r>
              <a:rPr lang="id-ID" sz="1300" dirty="0">
                <a:latin typeface="Quire Sans Light" panose="020B0302040400020003" pitchFamily="34" charset="0"/>
              </a:rPr>
              <a:t>, bahwa ada tiga motif yang mendorong seseorang memegang uang.  </a:t>
            </a:r>
          </a:p>
        </p:txBody>
      </p:sp>
      <p:sp>
        <p:nvSpPr>
          <p:cNvPr id="12" name="TextBox 11">
            <a:extLst>
              <a:ext uri="{FF2B5EF4-FFF2-40B4-BE49-F238E27FC236}">
                <a16:creationId xmlns:a16="http://schemas.microsoft.com/office/drawing/2014/main" id="{44BFEEE2-C4FC-709B-4844-085D8CD22C82}"/>
              </a:ext>
            </a:extLst>
          </p:cNvPr>
          <p:cNvSpPr txBox="1"/>
          <p:nvPr/>
        </p:nvSpPr>
        <p:spPr>
          <a:xfrm>
            <a:off x="888504" y="1665877"/>
            <a:ext cx="3150096" cy="892552"/>
          </a:xfrm>
          <a:prstGeom prst="rect">
            <a:avLst/>
          </a:prstGeom>
          <a:noFill/>
        </p:spPr>
        <p:txBody>
          <a:bodyPr wrap="square" rtlCol="0">
            <a:spAutoFit/>
          </a:bodyPr>
          <a:lstStyle/>
          <a:p>
            <a:pPr marL="342900" indent="-342900" algn="just">
              <a:buFont typeface="+mj-lt"/>
              <a:buAutoNum type="alphaLcParenR"/>
            </a:pPr>
            <a:r>
              <a:rPr lang="id-ID" sz="1300" dirty="0">
                <a:latin typeface="Quire Sans Light" panose="020B0302040400020003" pitchFamily="34" charset="0"/>
              </a:rPr>
              <a:t>Motif transaksi </a:t>
            </a:r>
            <a:r>
              <a:rPr lang="id-ID" sz="1300" i="1" dirty="0">
                <a:latin typeface="Quire Sans Light" panose="020B0302040400020003" pitchFamily="34" charset="0"/>
              </a:rPr>
              <a:t>(</a:t>
            </a:r>
            <a:r>
              <a:rPr lang="id-ID" sz="1300" i="1" dirty="0" err="1">
                <a:latin typeface="Quire Sans Light" panose="020B0302040400020003" pitchFamily="34" charset="0"/>
              </a:rPr>
              <a:t>transaction</a:t>
            </a:r>
            <a:r>
              <a:rPr lang="id-ID" sz="1300" i="1" dirty="0">
                <a:latin typeface="Quire Sans Light" panose="020B0302040400020003" pitchFamily="34" charset="0"/>
              </a:rPr>
              <a:t> </a:t>
            </a:r>
            <a:r>
              <a:rPr lang="id-ID" sz="1300" i="1" dirty="0" err="1">
                <a:latin typeface="Quire Sans Light" panose="020B0302040400020003" pitchFamily="34" charset="0"/>
              </a:rPr>
              <a:t>motive</a:t>
            </a:r>
            <a:r>
              <a:rPr lang="id-ID" sz="1300" i="1" dirty="0">
                <a:latin typeface="Quire Sans Light" panose="020B0302040400020003" pitchFamily="34" charset="0"/>
              </a:rPr>
              <a:t>). </a:t>
            </a:r>
            <a:r>
              <a:rPr lang="id-ID" sz="1300" dirty="0">
                <a:latin typeface="Quire Sans Light" panose="020B0302040400020003" pitchFamily="34" charset="0"/>
              </a:rPr>
              <a:t>Makin besar pendapatan seseorang, makin besar kemungkinan untuk melakukan transaksi.</a:t>
            </a:r>
            <a:endParaRPr lang="id-ID" sz="1300" i="1" dirty="0">
              <a:latin typeface="Quire Sans Light" panose="020B0302040400020003" pitchFamily="34" charset="0"/>
            </a:endParaRPr>
          </a:p>
        </p:txBody>
      </p:sp>
      <p:sp>
        <p:nvSpPr>
          <p:cNvPr id="13" name="Google Shape;467;p34">
            <a:extLst>
              <a:ext uri="{FF2B5EF4-FFF2-40B4-BE49-F238E27FC236}">
                <a16:creationId xmlns:a16="http://schemas.microsoft.com/office/drawing/2014/main" id="{0AC655B3-4913-003D-FFE6-61CA683F5980}"/>
              </a:ext>
            </a:extLst>
          </p:cNvPr>
          <p:cNvSpPr/>
          <p:nvPr/>
        </p:nvSpPr>
        <p:spPr>
          <a:xfrm>
            <a:off x="1775375" y="2539379"/>
            <a:ext cx="1376351" cy="349340"/>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i="1" dirty="0">
                <a:solidFill>
                  <a:schemeClr val="bg1"/>
                </a:solidFill>
                <a:latin typeface="Quire Sans" panose="020B0502040400020003" pitchFamily="34" charset="0"/>
                <a:cs typeface="Quire Sans" panose="020B0502040400020003" pitchFamily="34" charset="0"/>
              </a:rPr>
              <a:t>M</a:t>
            </a:r>
            <a:r>
              <a:rPr lang="en-US" sz="1400" b="1" i="1" baseline="-25000" dirty="0">
                <a:solidFill>
                  <a:schemeClr val="bg1"/>
                </a:solidFill>
                <a:latin typeface="Quire Sans" panose="020B0502040400020003" pitchFamily="34" charset="0"/>
                <a:cs typeface="Quire Sans" panose="020B0502040400020003" pitchFamily="34" charset="0"/>
              </a:rPr>
              <a:t>t</a:t>
            </a:r>
            <a:r>
              <a:rPr lang="en-US" sz="1400" b="1" i="1" dirty="0">
                <a:solidFill>
                  <a:schemeClr val="bg1"/>
                </a:solidFill>
                <a:latin typeface="Quire Sans" panose="020B0502040400020003" pitchFamily="34" charset="0"/>
                <a:cs typeface="Quire Sans" panose="020B0502040400020003" pitchFamily="34" charset="0"/>
              </a:rPr>
              <a:t> = </a:t>
            </a:r>
            <a:r>
              <a:rPr lang="en-US" sz="1400" b="1" i="1" dirty="0" err="1">
                <a:solidFill>
                  <a:schemeClr val="bg1"/>
                </a:solidFill>
                <a:latin typeface="Quire Sans" panose="020B0502040400020003" pitchFamily="34" charset="0"/>
                <a:cs typeface="Quire Sans" panose="020B0502040400020003" pitchFamily="34" charset="0"/>
              </a:rPr>
              <a:t>k.Y</a:t>
            </a:r>
            <a:endParaRPr sz="1400" b="1" i="1" dirty="0">
              <a:solidFill>
                <a:schemeClr val="bg1"/>
              </a:solidFill>
              <a:latin typeface="Quire Sans" panose="020B0502040400020003" pitchFamily="34" charset="0"/>
              <a:cs typeface="Quire Sans" panose="020B0502040400020003" pitchFamily="34" charset="0"/>
            </a:endParaRPr>
          </a:p>
        </p:txBody>
      </p:sp>
      <p:sp>
        <p:nvSpPr>
          <p:cNvPr id="16" name="TextBox 15">
            <a:extLst>
              <a:ext uri="{FF2B5EF4-FFF2-40B4-BE49-F238E27FC236}">
                <a16:creationId xmlns:a16="http://schemas.microsoft.com/office/drawing/2014/main" id="{35797415-2F55-6D85-D906-615C135075C2}"/>
              </a:ext>
            </a:extLst>
          </p:cNvPr>
          <p:cNvSpPr txBox="1"/>
          <p:nvPr/>
        </p:nvSpPr>
        <p:spPr>
          <a:xfrm>
            <a:off x="888504" y="3054480"/>
            <a:ext cx="3150096" cy="1092607"/>
          </a:xfrm>
          <a:prstGeom prst="rect">
            <a:avLst/>
          </a:prstGeom>
          <a:noFill/>
        </p:spPr>
        <p:txBody>
          <a:bodyPr wrap="square" rtlCol="0">
            <a:spAutoFit/>
          </a:bodyPr>
          <a:lstStyle/>
          <a:p>
            <a:pPr marL="342900" indent="-342900" algn="just">
              <a:buFont typeface="+mj-lt"/>
              <a:buAutoNum type="alphaLcParenR" startAt="2"/>
            </a:pPr>
            <a:r>
              <a:rPr lang="id-ID" sz="1300" dirty="0">
                <a:latin typeface="Quire Sans Light" panose="020B0302040400020003" pitchFamily="34" charset="0"/>
              </a:rPr>
              <a:t>Motif berjaga-jaga </a:t>
            </a:r>
            <a:r>
              <a:rPr lang="id-ID" sz="1300" i="1" dirty="0">
                <a:latin typeface="Quire Sans Light" panose="020B0302040400020003" pitchFamily="34" charset="0"/>
              </a:rPr>
              <a:t>(</a:t>
            </a:r>
            <a:r>
              <a:rPr lang="id-ID" sz="1300" i="1" dirty="0" err="1">
                <a:latin typeface="Quire Sans Light" panose="020B0302040400020003" pitchFamily="34" charset="0"/>
              </a:rPr>
              <a:t>precautionary</a:t>
            </a:r>
            <a:r>
              <a:rPr lang="id-ID" sz="1300" i="1" dirty="0">
                <a:latin typeface="Quire Sans Light" panose="020B0302040400020003" pitchFamily="34" charset="0"/>
              </a:rPr>
              <a:t> </a:t>
            </a:r>
            <a:r>
              <a:rPr lang="id-ID" sz="1300" i="1" dirty="0" err="1">
                <a:latin typeface="Quire Sans Light" panose="020B0302040400020003" pitchFamily="34" charset="0"/>
              </a:rPr>
              <a:t>motive</a:t>
            </a:r>
            <a:r>
              <a:rPr lang="id-ID" sz="1300" i="1" dirty="0">
                <a:latin typeface="Quire Sans Light" panose="020B0302040400020003" pitchFamily="34" charset="0"/>
              </a:rPr>
              <a:t>). </a:t>
            </a:r>
            <a:r>
              <a:rPr lang="id-ID" sz="1300" dirty="0">
                <a:latin typeface="Quire Sans Light" panose="020B0302040400020003" pitchFamily="34" charset="0"/>
              </a:rPr>
              <a:t>Motif ini didasarkan pada adanya tidak </a:t>
            </a:r>
            <a:r>
              <a:rPr lang="id-ID" sz="1300" dirty="0" err="1">
                <a:latin typeface="Quire Sans Light" panose="020B0302040400020003" pitchFamily="34" charset="0"/>
              </a:rPr>
              <a:t>pastian</a:t>
            </a:r>
            <a:r>
              <a:rPr lang="id-ID" sz="1300" dirty="0">
                <a:latin typeface="Quire Sans Light" panose="020B0302040400020003" pitchFamily="34" charset="0"/>
              </a:rPr>
              <a:t> keadaan. Jumlahnya tergantung pada tingkat pendapatan masyarakat.</a:t>
            </a:r>
            <a:endParaRPr lang="id-ID" sz="1300" i="1" dirty="0">
              <a:latin typeface="Quire Sans Light" panose="020B0302040400020003" pitchFamily="34" charset="0"/>
            </a:endParaRPr>
          </a:p>
        </p:txBody>
      </p:sp>
      <p:sp>
        <p:nvSpPr>
          <p:cNvPr id="20" name="Google Shape;467;p34">
            <a:extLst>
              <a:ext uri="{FF2B5EF4-FFF2-40B4-BE49-F238E27FC236}">
                <a16:creationId xmlns:a16="http://schemas.microsoft.com/office/drawing/2014/main" id="{7E78FDC1-F0A0-E25E-D80D-4F4005768FA8}"/>
              </a:ext>
            </a:extLst>
          </p:cNvPr>
          <p:cNvSpPr/>
          <p:nvPr/>
        </p:nvSpPr>
        <p:spPr>
          <a:xfrm>
            <a:off x="1549149" y="4127410"/>
            <a:ext cx="2129387" cy="349340"/>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i="1" dirty="0">
                <a:solidFill>
                  <a:schemeClr val="bg1"/>
                </a:solidFill>
                <a:latin typeface="Quire Sans" panose="020B0502040400020003" pitchFamily="34" charset="0"/>
                <a:cs typeface="Quire Sans" panose="020B0502040400020003" pitchFamily="34" charset="0"/>
              </a:rPr>
              <a:t>M</a:t>
            </a:r>
            <a:r>
              <a:rPr lang="en-US" sz="1400" b="1" i="1" baseline="-25000" dirty="0">
                <a:solidFill>
                  <a:schemeClr val="bg1"/>
                </a:solidFill>
                <a:latin typeface="Quire Sans" panose="020B0502040400020003" pitchFamily="34" charset="0"/>
                <a:cs typeface="Quire Sans" panose="020B0502040400020003" pitchFamily="34" charset="0"/>
              </a:rPr>
              <a:t>1</a:t>
            </a:r>
            <a:r>
              <a:rPr lang="en-US" sz="1400" b="1" i="1" dirty="0">
                <a:solidFill>
                  <a:schemeClr val="bg1"/>
                </a:solidFill>
                <a:latin typeface="Quire Sans" panose="020B0502040400020003" pitchFamily="34" charset="0"/>
                <a:cs typeface="Quire Sans" panose="020B0502040400020003" pitchFamily="34" charset="0"/>
              </a:rPr>
              <a:t> = M</a:t>
            </a:r>
            <a:r>
              <a:rPr lang="en-US" sz="1400" b="1" i="1" baseline="-25000" dirty="0">
                <a:solidFill>
                  <a:schemeClr val="bg1"/>
                </a:solidFill>
                <a:latin typeface="Quire Sans" panose="020B0502040400020003" pitchFamily="34" charset="0"/>
                <a:cs typeface="Quire Sans" panose="020B0502040400020003" pitchFamily="34" charset="0"/>
              </a:rPr>
              <a:t>t</a:t>
            </a:r>
            <a:r>
              <a:rPr lang="en-US" sz="1400" b="1" i="1" dirty="0">
                <a:solidFill>
                  <a:schemeClr val="bg1"/>
                </a:solidFill>
                <a:latin typeface="Quire Sans" panose="020B0502040400020003" pitchFamily="34" charset="0"/>
                <a:cs typeface="Quire Sans" panose="020B0502040400020003" pitchFamily="34" charset="0"/>
              </a:rPr>
              <a:t> + </a:t>
            </a:r>
            <a:r>
              <a:rPr lang="en-US" sz="1400" b="1" i="1" dirty="0" err="1">
                <a:solidFill>
                  <a:schemeClr val="bg1"/>
                </a:solidFill>
                <a:latin typeface="Quire Sans" panose="020B0502040400020003" pitchFamily="34" charset="0"/>
                <a:cs typeface="Quire Sans" panose="020B0502040400020003" pitchFamily="34" charset="0"/>
              </a:rPr>
              <a:t>M</a:t>
            </a:r>
            <a:r>
              <a:rPr lang="en-US" sz="1400" b="1" i="1" baseline="-25000" dirty="0" err="1">
                <a:solidFill>
                  <a:schemeClr val="bg1"/>
                </a:solidFill>
                <a:latin typeface="Quire Sans" panose="020B0502040400020003" pitchFamily="34" charset="0"/>
                <a:cs typeface="Quire Sans" panose="020B0502040400020003" pitchFamily="34" charset="0"/>
              </a:rPr>
              <a:t>p</a:t>
            </a:r>
            <a:r>
              <a:rPr lang="en-US" sz="1400" b="1" i="1" dirty="0">
                <a:solidFill>
                  <a:schemeClr val="bg1"/>
                </a:solidFill>
                <a:latin typeface="Quire Sans" panose="020B0502040400020003" pitchFamily="34" charset="0"/>
                <a:cs typeface="Quire Sans" panose="020B0502040400020003" pitchFamily="34" charset="0"/>
              </a:rPr>
              <a:t> = f(Y)</a:t>
            </a:r>
            <a:endParaRPr sz="1400" b="1" i="1" dirty="0">
              <a:solidFill>
                <a:schemeClr val="bg1"/>
              </a:solidFill>
              <a:latin typeface="Quire Sans" panose="020B0502040400020003" pitchFamily="34" charset="0"/>
              <a:cs typeface="Quire Sans" panose="020B0502040400020003" pitchFamily="34" charset="0"/>
            </a:endParaRPr>
          </a:p>
        </p:txBody>
      </p:sp>
      <p:sp>
        <p:nvSpPr>
          <p:cNvPr id="21" name="TextBox 20">
            <a:extLst>
              <a:ext uri="{FF2B5EF4-FFF2-40B4-BE49-F238E27FC236}">
                <a16:creationId xmlns:a16="http://schemas.microsoft.com/office/drawing/2014/main" id="{65A17399-8F6C-F150-8E73-A70CA624D999}"/>
              </a:ext>
            </a:extLst>
          </p:cNvPr>
          <p:cNvSpPr txBox="1"/>
          <p:nvPr/>
        </p:nvSpPr>
        <p:spPr>
          <a:xfrm>
            <a:off x="4291089" y="1665877"/>
            <a:ext cx="4114799" cy="1092607"/>
          </a:xfrm>
          <a:prstGeom prst="rect">
            <a:avLst/>
          </a:prstGeom>
          <a:noFill/>
        </p:spPr>
        <p:txBody>
          <a:bodyPr wrap="square" rtlCol="0">
            <a:spAutoFit/>
          </a:bodyPr>
          <a:lstStyle/>
          <a:p>
            <a:pPr marL="342900" indent="-342900" algn="just">
              <a:buFont typeface="+mj-lt"/>
              <a:buAutoNum type="alphaLcParenR" startAt="3"/>
            </a:pPr>
            <a:r>
              <a:rPr lang="id-ID" sz="1300" dirty="0">
                <a:latin typeface="Quire Sans Light" panose="020B0302040400020003" pitchFamily="34" charset="0"/>
              </a:rPr>
              <a:t>Motif spekulasi </a:t>
            </a:r>
            <a:r>
              <a:rPr lang="id-ID" sz="1300" i="1" dirty="0">
                <a:latin typeface="Quire Sans Light" panose="020B0302040400020003" pitchFamily="34" charset="0"/>
              </a:rPr>
              <a:t>(</a:t>
            </a:r>
            <a:r>
              <a:rPr lang="id-ID" sz="1300" i="1" dirty="0" err="1">
                <a:latin typeface="Quire Sans Light" panose="020B0302040400020003" pitchFamily="34" charset="0"/>
              </a:rPr>
              <a:t>speculative</a:t>
            </a:r>
            <a:r>
              <a:rPr lang="id-ID" sz="1300" i="1" dirty="0">
                <a:latin typeface="Quire Sans Light" panose="020B0302040400020003" pitchFamily="34" charset="0"/>
              </a:rPr>
              <a:t> </a:t>
            </a:r>
            <a:r>
              <a:rPr lang="id-ID" sz="1300" i="1" dirty="0" err="1">
                <a:latin typeface="Quire Sans Light" panose="020B0302040400020003" pitchFamily="34" charset="0"/>
              </a:rPr>
              <a:t>motive</a:t>
            </a:r>
            <a:r>
              <a:rPr lang="id-ID" sz="1300" i="1" dirty="0">
                <a:latin typeface="Quire Sans Light" panose="020B0302040400020003" pitchFamily="34" charset="0"/>
              </a:rPr>
              <a:t>). </a:t>
            </a:r>
            <a:r>
              <a:rPr lang="id-ID" sz="1300" dirty="0">
                <a:latin typeface="Quire Sans Light" panose="020B0302040400020003" pitchFamily="34" charset="0"/>
              </a:rPr>
              <a:t>Pendapatan yang tinggi memberi </a:t>
            </a:r>
            <a:r>
              <a:rPr lang="id-ID" sz="1300" dirty="0" err="1">
                <a:latin typeface="Quire Sans Light" panose="020B0302040400020003" pitchFamily="34" charset="0"/>
              </a:rPr>
              <a:t>kesempatann</a:t>
            </a:r>
            <a:r>
              <a:rPr lang="id-ID" sz="1300" dirty="0">
                <a:latin typeface="Quire Sans Light" panose="020B0302040400020003" pitchFamily="34" charset="0"/>
              </a:rPr>
              <a:t> pada seseorang untuk melakukan transaksi bersifat spekulatif untuk mendapatkan keuntungan meskipun harus disertai dengan risiko.</a:t>
            </a:r>
            <a:endParaRPr lang="id-ID" sz="1300" i="1" dirty="0">
              <a:latin typeface="Quire Sans Light" panose="020B0302040400020003" pitchFamily="34" charset="0"/>
            </a:endParaRPr>
          </a:p>
        </p:txBody>
      </p:sp>
      <p:sp>
        <p:nvSpPr>
          <p:cNvPr id="24" name="Google Shape;467;p34">
            <a:extLst>
              <a:ext uri="{FF2B5EF4-FFF2-40B4-BE49-F238E27FC236}">
                <a16:creationId xmlns:a16="http://schemas.microsoft.com/office/drawing/2014/main" id="{124A751C-C5B0-D440-DF45-5B7D2F65CAFF}"/>
              </a:ext>
            </a:extLst>
          </p:cNvPr>
          <p:cNvSpPr/>
          <p:nvPr/>
        </p:nvSpPr>
        <p:spPr>
          <a:xfrm>
            <a:off x="5715000" y="2766510"/>
            <a:ext cx="1376351" cy="349340"/>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i="1" dirty="0">
                <a:solidFill>
                  <a:schemeClr val="bg1"/>
                </a:solidFill>
                <a:latin typeface="Quire Sans" panose="020B0502040400020003" pitchFamily="34" charset="0"/>
                <a:cs typeface="Quire Sans" panose="020B0502040400020003" pitchFamily="34" charset="0"/>
              </a:rPr>
              <a:t>M</a:t>
            </a:r>
            <a:r>
              <a:rPr lang="en-US" sz="1400" b="1" i="1" baseline="-25000" dirty="0">
                <a:solidFill>
                  <a:schemeClr val="bg1"/>
                </a:solidFill>
                <a:latin typeface="Quire Sans" panose="020B0502040400020003" pitchFamily="34" charset="0"/>
                <a:cs typeface="Quire Sans" panose="020B0502040400020003" pitchFamily="34" charset="0"/>
              </a:rPr>
              <a:t>2 </a:t>
            </a:r>
            <a:r>
              <a:rPr lang="en-US" sz="1400" b="1" i="1" dirty="0">
                <a:solidFill>
                  <a:schemeClr val="bg1"/>
                </a:solidFill>
                <a:latin typeface="Quire Sans" panose="020B0502040400020003" pitchFamily="34" charset="0"/>
                <a:cs typeface="Quire Sans" panose="020B0502040400020003" pitchFamily="34" charset="0"/>
              </a:rPr>
              <a:t>= f(</a:t>
            </a:r>
            <a:r>
              <a:rPr lang="en-US" sz="1400" b="1" i="1" dirty="0" err="1">
                <a:solidFill>
                  <a:schemeClr val="bg1"/>
                </a:solidFill>
                <a:latin typeface="Quire Sans" panose="020B0502040400020003" pitchFamily="34" charset="0"/>
                <a:cs typeface="Quire Sans" panose="020B0502040400020003" pitchFamily="34" charset="0"/>
              </a:rPr>
              <a:t>i</a:t>
            </a:r>
            <a:r>
              <a:rPr lang="en-US" sz="1400" b="1" i="1" dirty="0">
                <a:solidFill>
                  <a:schemeClr val="bg1"/>
                </a:solidFill>
                <a:latin typeface="Quire Sans" panose="020B0502040400020003" pitchFamily="34" charset="0"/>
                <a:cs typeface="Quire Sans" panose="020B0502040400020003" pitchFamily="34" charset="0"/>
              </a:rPr>
              <a:t>)</a:t>
            </a:r>
            <a:endParaRPr sz="1400" b="1" i="1" dirty="0">
              <a:solidFill>
                <a:schemeClr val="bg1"/>
              </a:solidFill>
              <a:latin typeface="Quire Sans" panose="020B0502040400020003" pitchFamily="34" charset="0"/>
              <a:cs typeface="Quire Sans" panose="020B0502040400020003" pitchFamily="34" charset="0"/>
            </a:endParaRPr>
          </a:p>
        </p:txBody>
      </p:sp>
      <p:sp>
        <p:nvSpPr>
          <p:cNvPr id="25" name="TextBox 24">
            <a:extLst>
              <a:ext uri="{FF2B5EF4-FFF2-40B4-BE49-F238E27FC236}">
                <a16:creationId xmlns:a16="http://schemas.microsoft.com/office/drawing/2014/main" id="{D9137046-9228-FC6E-7E0E-11C4D4F2BD0F}"/>
              </a:ext>
            </a:extLst>
          </p:cNvPr>
          <p:cNvSpPr txBox="1"/>
          <p:nvPr/>
        </p:nvSpPr>
        <p:spPr>
          <a:xfrm>
            <a:off x="4572000" y="3257550"/>
            <a:ext cx="4038600" cy="692497"/>
          </a:xfrm>
          <a:prstGeom prst="rect">
            <a:avLst/>
          </a:prstGeom>
          <a:noFill/>
        </p:spPr>
        <p:txBody>
          <a:bodyPr wrap="square" rtlCol="0">
            <a:spAutoFit/>
          </a:bodyPr>
          <a:lstStyle/>
          <a:p>
            <a:r>
              <a:rPr lang="id-ID" sz="1300" dirty="0">
                <a:latin typeface="Quire Sans Light" panose="020B0302040400020003" pitchFamily="34" charset="0"/>
              </a:rPr>
              <a:t>Preferensi likuiditas dapat diperoleh dengan menjumlahkan permintaan keuangan berdasarkan ketiga motif tersebut. </a:t>
            </a:r>
          </a:p>
        </p:txBody>
      </p:sp>
      <p:sp>
        <p:nvSpPr>
          <p:cNvPr id="26" name="Google Shape;467;p34">
            <a:extLst>
              <a:ext uri="{FF2B5EF4-FFF2-40B4-BE49-F238E27FC236}">
                <a16:creationId xmlns:a16="http://schemas.microsoft.com/office/drawing/2014/main" id="{C72FE95C-EABB-C606-8593-15AEA7FF4DE7}"/>
              </a:ext>
            </a:extLst>
          </p:cNvPr>
          <p:cNvSpPr/>
          <p:nvPr/>
        </p:nvSpPr>
        <p:spPr>
          <a:xfrm>
            <a:off x="5278737" y="3970066"/>
            <a:ext cx="2476967" cy="349340"/>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i="1" dirty="0">
                <a:solidFill>
                  <a:schemeClr val="bg1"/>
                </a:solidFill>
                <a:latin typeface="Quire Sans" panose="020B0502040400020003" pitchFamily="34" charset="0"/>
                <a:cs typeface="Quire Sans" panose="020B0502040400020003" pitchFamily="34" charset="0"/>
              </a:rPr>
              <a:t>L = M</a:t>
            </a:r>
            <a:r>
              <a:rPr lang="en-US" sz="1400" b="1" i="1" baseline="-25000" dirty="0">
                <a:solidFill>
                  <a:schemeClr val="bg1"/>
                </a:solidFill>
                <a:latin typeface="Quire Sans" panose="020B0502040400020003" pitchFamily="34" charset="0"/>
                <a:cs typeface="Quire Sans" panose="020B0502040400020003" pitchFamily="34" charset="0"/>
              </a:rPr>
              <a:t>1</a:t>
            </a:r>
            <a:r>
              <a:rPr lang="en-US" sz="1400" b="1" i="1" dirty="0">
                <a:solidFill>
                  <a:schemeClr val="bg1"/>
                </a:solidFill>
                <a:latin typeface="Quire Sans" panose="020B0502040400020003" pitchFamily="34" charset="0"/>
                <a:cs typeface="Quire Sans" panose="020B0502040400020003" pitchFamily="34" charset="0"/>
              </a:rPr>
              <a:t> + M</a:t>
            </a:r>
            <a:r>
              <a:rPr lang="en-US" sz="1400" b="1" i="1" baseline="-25000" dirty="0">
                <a:solidFill>
                  <a:schemeClr val="bg1"/>
                </a:solidFill>
                <a:latin typeface="Quire Sans" panose="020B0502040400020003" pitchFamily="34" charset="0"/>
                <a:cs typeface="Quire Sans" panose="020B0502040400020003" pitchFamily="34" charset="0"/>
              </a:rPr>
              <a:t>2</a:t>
            </a:r>
            <a:r>
              <a:rPr lang="en-US" sz="1400" b="1" i="1" dirty="0">
                <a:solidFill>
                  <a:schemeClr val="bg1"/>
                </a:solidFill>
                <a:latin typeface="Quire Sans" panose="020B0502040400020003" pitchFamily="34" charset="0"/>
                <a:cs typeface="Quire Sans" panose="020B0502040400020003" pitchFamily="34" charset="0"/>
              </a:rPr>
              <a:t> = f(Y) + f(</a:t>
            </a:r>
            <a:r>
              <a:rPr lang="en-US" sz="1400" b="1" i="1" dirty="0" err="1">
                <a:solidFill>
                  <a:schemeClr val="bg1"/>
                </a:solidFill>
                <a:latin typeface="Quire Sans" panose="020B0502040400020003" pitchFamily="34" charset="0"/>
                <a:cs typeface="Quire Sans" panose="020B0502040400020003" pitchFamily="34" charset="0"/>
              </a:rPr>
              <a:t>i</a:t>
            </a:r>
            <a:r>
              <a:rPr lang="en-US" sz="1400" b="1" i="1" dirty="0">
                <a:solidFill>
                  <a:schemeClr val="bg1"/>
                </a:solidFill>
                <a:latin typeface="Quire Sans" panose="020B0502040400020003" pitchFamily="34" charset="0"/>
                <a:cs typeface="Quire Sans" panose="020B0502040400020003" pitchFamily="34" charset="0"/>
              </a:rPr>
              <a:t>)</a:t>
            </a:r>
            <a:endParaRPr sz="1400" b="1" i="1" dirty="0">
              <a:solidFill>
                <a:schemeClr val="bg1"/>
              </a:solidFill>
              <a:latin typeface="Quire Sans" panose="020B0502040400020003" pitchFamily="34" charset="0"/>
              <a:cs typeface="Quire Sans" panose="020B0502040400020003" pitchFamily="34" charset="0"/>
            </a:endParaRPr>
          </a:p>
        </p:txBody>
      </p:sp>
    </p:spTree>
    <p:extLst>
      <p:ext uri="{BB962C8B-B14F-4D97-AF65-F5344CB8AC3E}">
        <p14:creationId xmlns:p14="http://schemas.microsoft.com/office/powerpoint/2010/main" val="3331144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85000"/>
            <a:lum/>
            <a:extLst>
              <a:ext uri="{28A0092B-C50C-407E-A947-70E740481C1C}">
                <a14:useLocalDpi xmlns:a14="http://schemas.microsoft.com/office/drawing/2010/main"/>
              </a:ext>
            </a:extLst>
          </a:blip>
          <a:srcRect/>
          <a:stretch>
            <a:fillRect b="6000"/>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0F20E92-24EB-BE5A-FC9C-D2112A9D17AC}"/>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7AAFE50F-74F0-82F1-F678-8D28ECA7D6D7}"/>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C7848560-D821-BBDE-D501-861096D9CB47}"/>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692C209A-FACB-F9C8-005B-E0AB3A2C0287}"/>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AE20FEA4-9091-D0B8-20C9-E9B48EA6471E}"/>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69B15C5C-18C1-CE5D-68BD-0B21BE33804F}"/>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AB27EE54-FC86-F5C5-5D9D-57F0CF5173AA}"/>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TextBox 8">
            <a:extLst>
              <a:ext uri="{FF2B5EF4-FFF2-40B4-BE49-F238E27FC236}">
                <a16:creationId xmlns:a16="http://schemas.microsoft.com/office/drawing/2014/main" id="{3C8667C0-A727-EC70-7ABB-8D96482ED320}"/>
              </a:ext>
            </a:extLst>
          </p:cNvPr>
          <p:cNvSpPr txBox="1"/>
          <p:nvPr/>
        </p:nvSpPr>
        <p:spPr>
          <a:xfrm>
            <a:off x="483263" y="708585"/>
            <a:ext cx="3444755" cy="307777"/>
          </a:xfrm>
          <a:prstGeom prst="rect">
            <a:avLst/>
          </a:prstGeom>
          <a:noFill/>
        </p:spPr>
        <p:txBody>
          <a:bodyPr wrap="square" rtlCol="0">
            <a:spAutoFit/>
          </a:bodyPr>
          <a:lstStyle/>
          <a:p>
            <a:pPr marL="342900" indent="-342900">
              <a:buFont typeface="+mj-lt"/>
              <a:buAutoNum type="alphaLcPeriod" startAt="3"/>
            </a:pPr>
            <a:r>
              <a:rPr lang="id-ID" sz="1400" dirty="0">
                <a:latin typeface="Quire Sans" panose="020B0502040400020003" pitchFamily="34" charset="0"/>
                <a:cs typeface="Quire Sans" panose="020B0502040400020003" pitchFamily="34" charset="0"/>
              </a:rPr>
              <a:t>Kurva Permintaan Uang</a:t>
            </a:r>
          </a:p>
        </p:txBody>
      </p:sp>
      <p:sp>
        <p:nvSpPr>
          <p:cNvPr id="10" name="Google Shape;2260;p38">
            <a:extLst>
              <a:ext uri="{FF2B5EF4-FFF2-40B4-BE49-F238E27FC236}">
                <a16:creationId xmlns:a16="http://schemas.microsoft.com/office/drawing/2014/main" id="{5DBB9391-75CB-4B8C-CF04-4D2E26AAAB2D}"/>
              </a:ext>
            </a:extLst>
          </p:cNvPr>
          <p:cNvSpPr txBox="1">
            <a:spLocks/>
          </p:cNvSpPr>
          <p:nvPr/>
        </p:nvSpPr>
        <p:spPr>
          <a:xfrm>
            <a:off x="79985" y="207289"/>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01</a:t>
            </a:r>
          </a:p>
        </p:txBody>
      </p:sp>
      <p:sp>
        <p:nvSpPr>
          <p:cNvPr id="11" name="Google Shape;2259;p38">
            <a:extLst>
              <a:ext uri="{FF2B5EF4-FFF2-40B4-BE49-F238E27FC236}">
                <a16:creationId xmlns:a16="http://schemas.microsoft.com/office/drawing/2014/main" id="{D5379510-5A4D-FC43-545F-CCC1357B69E1}"/>
              </a:ext>
            </a:extLst>
          </p:cNvPr>
          <p:cNvSpPr txBox="1">
            <a:spLocks/>
          </p:cNvSpPr>
          <p:nvPr/>
        </p:nvSpPr>
        <p:spPr>
          <a:xfrm>
            <a:off x="788318" y="252874"/>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Teori</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Permintaan</a:t>
            </a:r>
            <a:r>
              <a:rPr lang="en-US" sz="1600" dirty="0">
                <a:solidFill>
                  <a:schemeClr val="tx2"/>
                </a:solidFill>
                <a:latin typeface="Hiragino Kaku Gothic StdN W8" panose="020B0800000000000000" pitchFamily="34" charset="-128"/>
                <a:ea typeface="Hiragino Kaku Gothic StdN W8" panose="020B0800000000000000" pitchFamily="34" charset="-128"/>
              </a:rPr>
              <a:t> Uang</a:t>
            </a:r>
          </a:p>
        </p:txBody>
      </p:sp>
      <p:pic>
        <p:nvPicPr>
          <p:cNvPr id="12" name="Picture 11">
            <a:extLst>
              <a:ext uri="{FF2B5EF4-FFF2-40B4-BE49-F238E27FC236}">
                <a16:creationId xmlns:a16="http://schemas.microsoft.com/office/drawing/2014/main" id="{1FF789FD-9126-FD33-476C-E6AB8B53582F}"/>
              </a:ext>
            </a:extLst>
          </p:cNvPr>
          <p:cNvPicPr>
            <a:picLocks noChangeAspect="1"/>
          </p:cNvPicPr>
          <p:nvPr/>
        </p:nvPicPr>
        <p:blipFill>
          <a:blip r:embed="rId6"/>
          <a:stretch>
            <a:fillRect/>
          </a:stretch>
        </p:blipFill>
        <p:spPr>
          <a:xfrm>
            <a:off x="5427298" y="790941"/>
            <a:ext cx="2723505" cy="1866900"/>
          </a:xfrm>
          <a:prstGeom prst="rect">
            <a:avLst/>
          </a:prstGeom>
        </p:spPr>
      </p:pic>
      <p:sp>
        <p:nvSpPr>
          <p:cNvPr id="13" name="TextBox 12">
            <a:extLst>
              <a:ext uri="{FF2B5EF4-FFF2-40B4-BE49-F238E27FC236}">
                <a16:creationId xmlns:a16="http://schemas.microsoft.com/office/drawing/2014/main" id="{E3DF19FE-BF48-01B7-F5EB-AEDCC36FA763}"/>
              </a:ext>
            </a:extLst>
          </p:cNvPr>
          <p:cNvSpPr txBox="1"/>
          <p:nvPr/>
        </p:nvSpPr>
        <p:spPr>
          <a:xfrm>
            <a:off x="843326" y="1016362"/>
            <a:ext cx="4114800" cy="2031325"/>
          </a:xfrm>
          <a:prstGeom prst="rect">
            <a:avLst/>
          </a:prstGeom>
          <a:noFill/>
        </p:spPr>
        <p:txBody>
          <a:bodyPr wrap="square" rtlCol="0">
            <a:spAutoFit/>
          </a:bodyPr>
          <a:lstStyle/>
          <a:p>
            <a:pPr algn="just"/>
            <a:r>
              <a:rPr lang="id-ID" sz="1400" dirty="0">
                <a:latin typeface="Quire Sans Light" panose="020B0302040400020003" pitchFamily="34" charset="0"/>
              </a:rPr>
              <a:t>Salah satu hal yang memengaruhi permintaan uang adalah biaya menyimpan uang yang ditentukan oleh tingkat bunga. Jika tingkat bunga meningkat, permintaan atas uang akan turun. Sebaliknya, jika tingkat bunga turun, permintaan atas uang akan naik, </a:t>
            </a:r>
            <a:r>
              <a:rPr lang="id-ID" sz="1400" i="1" dirty="0" err="1">
                <a:latin typeface="Quire Sans Light" panose="020B0302040400020003" pitchFamily="34" charset="0"/>
              </a:rPr>
              <a:t>ceteris</a:t>
            </a:r>
            <a:r>
              <a:rPr lang="id-ID" sz="1400" i="1" dirty="0">
                <a:latin typeface="Quire Sans Light" panose="020B0302040400020003" pitchFamily="34" charset="0"/>
              </a:rPr>
              <a:t> </a:t>
            </a:r>
            <a:r>
              <a:rPr lang="id-ID" sz="1400" i="1" dirty="0" err="1">
                <a:latin typeface="Quire Sans Light" panose="020B0302040400020003" pitchFamily="34" charset="0"/>
              </a:rPr>
              <a:t>paribus</a:t>
            </a:r>
            <a:r>
              <a:rPr lang="id-ID" sz="1400" i="1" dirty="0">
                <a:latin typeface="Quire Sans Light" panose="020B0302040400020003" pitchFamily="34" charset="0"/>
              </a:rPr>
              <a:t>. </a:t>
            </a:r>
          </a:p>
          <a:p>
            <a:pPr algn="just"/>
            <a:r>
              <a:rPr lang="id-ID" sz="1400" dirty="0">
                <a:latin typeface="Quire Sans Light" panose="020B0302040400020003" pitchFamily="34" charset="0"/>
              </a:rPr>
              <a:t>Jumlah uang yang diminta sebagai penyimpan nilai kekayaan (aset) </a:t>
            </a:r>
            <a:r>
              <a:rPr lang="id-ID" sz="1400" dirty="0" err="1">
                <a:latin typeface="Quire Sans Light" panose="020B0302040400020003" pitchFamily="34" charset="0"/>
              </a:rPr>
              <a:t>bergantunng</a:t>
            </a:r>
            <a:r>
              <a:rPr lang="id-ID" sz="1400" dirty="0">
                <a:latin typeface="Quire Sans Light" panose="020B0302040400020003" pitchFamily="34" charset="0"/>
              </a:rPr>
              <a:t> pada tingkat bunga, </a:t>
            </a:r>
            <a:r>
              <a:rPr lang="id-ID" sz="1400" i="1" dirty="0" err="1">
                <a:latin typeface="Quire Sans Light" panose="020B0302040400020003" pitchFamily="34" charset="0"/>
              </a:rPr>
              <a:t>ceteris</a:t>
            </a:r>
            <a:r>
              <a:rPr lang="id-ID" sz="1400" i="1" dirty="0">
                <a:latin typeface="Quire Sans Light" panose="020B0302040400020003" pitchFamily="34" charset="0"/>
              </a:rPr>
              <a:t> </a:t>
            </a:r>
            <a:r>
              <a:rPr lang="id-ID" sz="1400" i="1" dirty="0" err="1">
                <a:latin typeface="Quire Sans Light" panose="020B0302040400020003" pitchFamily="34" charset="0"/>
              </a:rPr>
              <a:t>paribus</a:t>
            </a:r>
            <a:r>
              <a:rPr lang="id-ID" sz="1400" i="1" dirty="0">
                <a:latin typeface="Quire Sans Light" panose="020B0302040400020003" pitchFamily="34" charset="0"/>
              </a:rPr>
              <a:t>. </a:t>
            </a:r>
            <a:endParaRPr lang="id-ID" sz="1400" dirty="0">
              <a:latin typeface="Quire Sans Light" panose="020B0302040400020003" pitchFamily="34" charset="0"/>
            </a:endParaRPr>
          </a:p>
        </p:txBody>
      </p:sp>
      <p:sp>
        <p:nvSpPr>
          <p:cNvPr id="14" name="Google Shape;467;p34">
            <a:extLst>
              <a:ext uri="{FF2B5EF4-FFF2-40B4-BE49-F238E27FC236}">
                <a16:creationId xmlns:a16="http://schemas.microsoft.com/office/drawing/2014/main" id="{37FC5710-B160-53F5-E48A-2D594483D888}"/>
              </a:ext>
            </a:extLst>
          </p:cNvPr>
          <p:cNvSpPr/>
          <p:nvPr/>
        </p:nvSpPr>
        <p:spPr>
          <a:xfrm>
            <a:off x="2178746" y="3128629"/>
            <a:ext cx="1376351" cy="349340"/>
          </a:xfrm>
          <a:prstGeom prst="roundRect">
            <a:avLst>
              <a:gd name="adj" fmla="val 50000"/>
            </a:avLst>
          </a:prstGeom>
          <a:solidFill>
            <a:schemeClr val="accent1"/>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i="1" dirty="0" err="1">
                <a:solidFill>
                  <a:schemeClr val="bg1"/>
                </a:solidFill>
                <a:latin typeface="Quire Sans" panose="020B0502040400020003" pitchFamily="34" charset="0"/>
                <a:cs typeface="Quire Sans" panose="020B0502040400020003" pitchFamily="34" charset="0"/>
              </a:rPr>
              <a:t>Qd</a:t>
            </a:r>
            <a:r>
              <a:rPr lang="en-US" sz="1400" b="1" i="1" baseline="-25000" dirty="0">
                <a:solidFill>
                  <a:schemeClr val="bg1"/>
                </a:solidFill>
                <a:latin typeface="Quire Sans" panose="020B0502040400020003" pitchFamily="34" charset="0"/>
                <a:cs typeface="Quire Sans" panose="020B0502040400020003" pitchFamily="34" charset="0"/>
              </a:rPr>
              <a:t> </a:t>
            </a:r>
            <a:r>
              <a:rPr lang="en-US" sz="1400" b="1" i="1" dirty="0">
                <a:solidFill>
                  <a:schemeClr val="bg1"/>
                </a:solidFill>
                <a:latin typeface="Quire Sans" panose="020B0502040400020003" pitchFamily="34" charset="0"/>
                <a:cs typeface="Quire Sans" panose="020B0502040400020003" pitchFamily="34" charset="0"/>
              </a:rPr>
              <a:t>= f(</a:t>
            </a:r>
            <a:r>
              <a:rPr lang="en-US" sz="1400" b="1" i="1" dirty="0" err="1">
                <a:solidFill>
                  <a:schemeClr val="bg1"/>
                </a:solidFill>
                <a:latin typeface="Quire Sans" panose="020B0502040400020003" pitchFamily="34" charset="0"/>
                <a:cs typeface="Quire Sans" panose="020B0502040400020003" pitchFamily="34" charset="0"/>
              </a:rPr>
              <a:t>i</a:t>
            </a:r>
            <a:r>
              <a:rPr lang="en-US" sz="1400" b="1" i="1" dirty="0">
                <a:solidFill>
                  <a:schemeClr val="bg1"/>
                </a:solidFill>
                <a:latin typeface="Quire Sans" panose="020B0502040400020003" pitchFamily="34" charset="0"/>
                <a:cs typeface="Quire Sans" panose="020B0502040400020003" pitchFamily="34" charset="0"/>
              </a:rPr>
              <a:t>)</a:t>
            </a:r>
            <a:endParaRPr sz="1400" b="1" i="1" dirty="0">
              <a:solidFill>
                <a:schemeClr val="bg1"/>
              </a:solidFill>
              <a:latin typeface="Quire Sans" panose="020B0502040400020003" pitchFamily="34" charset="0"/>
              <a:cs typeface="Quire Sans" panose="020B0502040400020003" pitchFamily="34" charset="0"/>
            </a:endParaRPr>
          </a:p>
        </p:txBody>
      </p:sp>
      <p:sp>
        <p:nvSpPr>
          <p:cNvPr id="15" name="TextBox 14">
            <a:extLst>
              <a:ext uri="{FF2B5EF4-FFF2-40B4-BE49-F238E27FC236}">
                <a16:creationId xmlns:a16="http://schemas.microsoft.com/office/drawing/2014/main" id="{9A0579B2-34CC-9920-F0FD-5495713D2284}"/>
              </a:ext>
            </a:extLst>
          </p:cNvPr>
          <p:cNvSpPr txBox="1"/>
          <p:nvPr/>
        </p:nvSpPr>
        <p:spPr>
          <a:xfrm>
            <a:off x="5427298" y="2822266"/>
            <a:ext cx="2723505" cy="1092607"/>
          </a:xfrm>
          <a:prstGeom prst="rect">
            <a:avLst/>
          </a:prstGeom>
          <a:noFill/>
        </p:spPr>
        <p:txBody>
          <a:bodyPr wrap="square" rtlCol="0">
            <a:spAutoFit/>
          </a:bodyPr>
          <a:lstStyle/>
          <a:p>
            <a:pPr algn="just"/>
            <a:r>
              <a:rPr lang="id-ID" sz="1300" dirty="0">
                <a:latin typeface="Quire Sans Light" panose="020B0302040400020003" pitchFamily="34" charset="0"/>
              </a:rPr>
              <a:t>Kurva permintaan uang (MD) memiliki </a:t>
            </a:r>
            <a:r>
              <a:rPr lang="id-ID" sz="1300" i="1" dirty="0" err="1">
                <a:latin typeface="Quire Sans Light" panose="020B0302040400020003" pitchFamily="34" charset="0"/>
              </a:rPr>
              <a:t>slope</a:t>
            </a:r>
            <a:r>
              <a:rPr lang="id-ID" sz="1300" i="1" dirty="0">
                <a:latin typeface="Quire Sans Light" panose="020B0302040400020003" pitchFamily="34" charset="0"/>
              </a:rPr>
              <a:t> </a:t>
            </a:r>
            <a:r>
              <a:rPr lang="id-ID" sz="1300" dirty="0">
                <a:latin typeface="Quire Sans Light" panose="020B0302040400020003" pitchFamily="34" charset="0"/>
              </a:rPr>
              <a:t>negatif dan posisinya dapat mengalami pergeseran karena perubahan tingkat pendapatan dan kekayaan masyarakat.</a:t>
            </a:r>
          </a:p>
        </p:txBody>
      </p:sp>
    </p:spTree>
    <p:extLst>
      <p:ext uri="{BB962C8B-B14F-4D97-AF65-F5344CB8AC3E}">
        <p14:creationId xmlns:p14="http://schemas.microsoft.com/office/powerpoint/2010/main" val="29739913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85000"/>
            <a:lum/>
            <a:extLst>
              <a:ext uri="{28A0092B-C50C-407E-A947-70E740481C1C}">
                <a14:useLocalDpi xmlns:a14="http://schemas.microsoft.com/office/drawing/2010/main"/>
              </a:ext>
            </a:extLst>
          </a:blip>
          <a:srcRect/>
          <a:stretch>
            <a:fillRect b="6000"/>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0F20E92-24EB-BE5A-FC9C-D2112A9D17AC}"/>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7AAFE50F-74F0-82F1-F678-8D28ECA7D6D7}"/>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C7848560-D821-BBDE-D501-861096D9CB47}"/>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692C209A-FACB-F9C8-005B-E0AB3A2C0287}"/>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AE20FEA4-9091-D0B8-20C9-E9B48EA6471E}"/>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69B15C5C-18C1-CE5D-68BD-0B21BE33804F}"/>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AB27EE54-FC86-F5C5-5D9D-57F0CF5173AA}"/>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TextBox 8">
            <a:extLst>
              <a:ext uri="{FF2B5EF4-FFF2-40B4-BE49-F238E27FC236}">
                <a16:creationId xmlns:a16="http://schemas.microsoft.com/office/drawing/2014/main" id="{445AD61C-7AD6-80B2-F9FA-2B8378D84C2D}"/>
              </a:ext>
            </a:extLst>
          </p:cNvPr>
          <p:cNvSpPr txBox="1"/>
          <p:nvPr/>
        </p:nvSpPr>
        <p:spPr>
          <a:xfrm>
            <a:off x="483263" y="708585"/>
            <a:ext cx="3444755" cy="307777"/>
          </a:xfrm>
          <a:prstGeom prst="rect">
            <a:avLst/>
          </a:prstGeom>
          <a:noFill/>
        </p:spPr>
        <p:txBody>
          <a:bodyPr wrap="square" rtlCol="0">
            <a:spAutoFit/>
          </a:bodyPr>
          <a:lstStyle/>
          <a:p>
            <a:pPr marL="342900" indent="-342900">
              <a:buFont typeface="+mj-lt"/>
              <a:buAutoNum type="alphaLcPeriod" startAt="4"/>
            </a:pPr>
            <a:r>
              <a:rPr lang="id-ID" sz="1400" dirty="0">
                <a:latin typeface="Quire Sans" panose="020B0502040400020003" pitchFamily="34" charset="0"/>
                <a:cs typeface="Quire Sans" panose="020B0502040400020003" pitchFamily="34" charset="0"/>
              </a:rPr>
              <a:t>Pergeseran Kurva Permintaan Uang</a:t>
            </a:r>
          </a:p>
        </p:txBody>
      </p:sp>
      <p:sp>
        <p:nvSpPr>
          <p:cNvPr id="10" name="Google Shape;2260;p38">
            <a:extLst>
              <a:ext uri="{FF2B5EF4-FFF2-40B4-BE49-F238E27FC236}">
                <a16:creationId xmlns:a16="http://schemas.microsoft.com/office/drawing/2014/main" id="{99B59F9E-B1A2-6AE5-A446-2D2301313A2C}"/>
              </a:ext>
            </a:extLst>
          </p:cNvPr>
          <p:cNvSpPr txBox="1">
            <a:spLocks/>
          </p:cNvSpPr>
          <p:nvPr/>
        </p:nvSpPr>
        <p:spPr>
          <a:xfrm>
            <a:off x="79985" y="207289"/>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1800" dirty="0">
                <a:solidFill>
                  <a:schemeClr val="accent2">
                    <a:lumMod val="75000"/>
                  </a:schemeClr>
                </a:solidFill>
                <a:latin typeface="Hiragino Kaku Gothic StdN W8" panose="020B0800000000000000" pitchFamily="34" charset="-128"/>
                <a:ea typeface="Hiragino Kaku Gothic StdN W8" panose="020B0800000000000000" pitchFamily="34" charset="-128"/>
              </a:rPr>
              <a:t>01</a:t>
            </a:r>
          </a:p>
        </p:txBody>
      </p:sp>
      <p:sp>
        <p:nvSpPr>
          <p:cNvPr id="11" name="Google Shape;2259;p38">
            <a:extLst>
              <a:ext uri="{FF2B5EF4-FFF2-40B4-BE49-F238E27FC236}">
                <a16:creationId xmlns:a16="http://schemas.microsoft.com/office/drawing/2014/main" id="{9EE6B4C5-4C32-1113-06FA-FA3E28FBF2C4}"/>
              </a:ext>
            </a:extLst>
          </p:cNvPr>
          <p:cNvSpPr txBox="1">
            <a:spLocks/>
          </p:cNvSpPr>
          <p:nvPr/>
        </p:nvSpPr>
        <p:spPr>
          <a:xfrm>
            <a:off x="788318" y="252874"/>
            <a:ext cx="4647945"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600" dirty="0" err="1">
                <a:solidFill>
                  <a:schemeClr val="tx2"/>
                </a:solidFill>
                <a:latin typeface="Hiragino Kaku Gothic StdN W8" panose="020B0800000000000000" pitchFamily="34" charset="-128"/>
                <a:ea typeface="Hiragino Kaku Gothic StdN W8" panose="020B0800000000000000" pitchFamily="34" charset="-128"/>
              </a:rPr>
              <a:t>Teori</a:t>
            </a:r>
            <a:r>
              <a:rPr lang="en-US" sz="1600" dirty="0">
                <a:solidFill>
                  <a:schemeClr val="tx2"/>
                </a:solidFill>
                <a:latin typeface="Hiragino Kaku Gothic StdN W8" panose="020B0800000000000000" pitchFamily="34" charset="-128"/>
                <a:ea typeface="Hiragino Kaku Gothic StdN W8" panose="020B0800000000000000" pitchFamily="34" charset="-128"/>
              </a:rPr>
              <a:t> </a:t>
            </a:r>
            <a:r>
              <a:rPr lang="en-US" sz="1600" dirty="0" err="1">
                <a:solidFill>
                  <a:schemeClr val="tx2"/>
                </a:solidFill>
                <a:latin typeface="Hiragino Kaku Gothic StdN W8" panose="020B0800000000000000" pitchFamily="34" charset="-128"/>
                <a:ea typeface="Hiragino Kaku Gothic StdN W8" panose="020B0800000000000000" pitchFamily="34" charset="-128"/>
              </a:rPr>
              <a:t>Permintaan</a:t>
            </a:r>
            <a:r>
              <a:rPr lang="en-US" sz="1600" dirty="0">
                <a:solidFill>
                  <a:schemeClr val="tx2"/>
                </a:solidFill>
                <a:latin typeface="Hiragino Kaku Gothic StdN W8" panose="020B0800000000000000" pitchFamily="34" charset="-128"/>
                <a:ea typeface="Hiragino Kaku Gothic StdN W8" panose="020B0800000000000000" pitchFamily="34" charset="-128"/>
              </a:rPr>
              <a:t> Uang</a:t>
            </a:r>
          </a:p>
        </p:txBody>
      </p:sp>
      <p:pic>
        <p:nvPicPr>
          <p:cNvPr id="12" name="Picture 11">
            <a:extLst>
              <a:ext uri="{FF2B5EF4-FFF2-40B4-BE49-F238E27FC236}">
                <a16:creationId xmlns:a16="http://schemas.microsoft.com/office/drawing/2014/main" id="{8CE5FE0E-625E-28AB-DFCB-6830FA89DD72}"/>
              </a:ext>
            </a:extLst>
          </p:cNvPr>
          <p:cNvPicPr>
            <a:picLocks noChangeAspect="1"/>
          </p:cNvPicPr>
          <p:nvPr/>
        </p:nvPicPr>
        <p:blipFill>
          <a:blip r:embed="rId6"/>
          <a:stretch>
            <a:fillRect/>
          </a:stretch>
        </p:blipFill>
        <p:spPr>
          <a:xfrm>
            <a:off x="5105400" y="826162"/>
            <a:ext cx="3444755" cy="1909763"/>
          </a:xfrm>
          <a:prstGeom prst="rect">
            <a:avLst/>
          </a:prstGeom>
        </p:spPr>
      </p:pic>
      <p:sp>
        <p:nvSpPr>
          <p:cNvPr id="13" name="TextBox 12">
            <a:extLst>
              <a:ext uri="{FF2B5EF4-FFF2-40B4-BE49-F238E27FC236}">
                <a16:creationId xmlns:a16="http://schemas.microsoft.com/office/drawing/2014/main" id="{82197A57-B0C1-4832-493A-0B0FBF2C6A4A}"/>
              </a:ext>
            </a:extLst>
          </p:cNvPr>
          <p:cNvSpPr txBox="1"/>
          <p:nvPr/>
        </p:nvSpPr>
        <p:spPr>
          <a:xfrm>
            <a:off x="821009" y="1007367"/>
            <a:ext cx="3810000" cy="2462213"/>
          </a:xfrm>
          <a:prstGeom prst="rect">
            <a:avLst/>
          </a:prstGeom>
          <a:noFill/>
        </p:spPr>
        <p:txBody>
          <a:bodyPr wrap="square" rtlCol="0">
            <a:spAutoFit/>
          </a:bodyPr>
          <a:lstStyle/>
          <a:p>
            <a:pPr algn="just"/>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Selain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tingkat</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bunga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riil</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ada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faktor-faktor</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lain yang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menggeser</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kurva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permintaan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uang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ke</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kanan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atau</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ke</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kiri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Faktor-faktor</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tersebut</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antara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lain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adalah</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nilai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kekayaan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masyarakat</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perubahan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pendapatan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nasional</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termasuk</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produk</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nasional</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a:t>
            </a:r>
          </a:p>
          <a:p>
            <a:pPr algn="just"/>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Jika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pendapatan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nasional</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produk</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nasional</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meningkat</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kurva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permintaan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uang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akan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bergeser</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ke</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kanan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Sebaliknya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jika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pendapatan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produk</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nasional</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menurun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kurva</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akan</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bergeser</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ke</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400" dirty="0" err="1">
                <a:effectLst/>
                <a:latin typeface="Quire Sans Light" panose="020B0302040400020003" pitchFamily="34" charset="0"/>
                <a:ea typeface="Calibri" panose="020F0502020204030204" pitchFamily="34" charset="0"/>
                <a:cs typeface="Times New Roman" panose="02020603050405020304" pitchFamily="18" charset="0"/>
              </a:rPr>
              <a:t>kiri</a:t>
            </a:r>
            <a:r>
              <a:rPr lang="en-ID" sz="1400" dirty="0">
                <a:effectLst/>
                <a:latin typeface="Quire Sans Light" panose="020B0302040400020003" pitchFamily="34" charset="0"/>
                <a:ea typeface="Calibri" panose="020F0502020204030204" pitchFamily="34" charset="0"/>
                <a:cs typeface="Times New Roman" panose="02020603050405020304" pitchFamily="18" charset="0"/>
              </a:rPr>
              <a:t>. </a:t>
            </a:r>
            <a:endParaRPr lang="en-US" sz="1400" dirty="0">
              <a:effectLst/>
              <a:latin typeface="Quire Sans Light" panose="020B0302040400020003" pitchFamily="34" charset="0"/>
              <a:ea typeface="Calibri" panose="020F0502020204030204" pitchFamily="34" charset="0"/>
              <a:cs typeface="Times New Roman" panose="02020603050405020304" pitchFamily="18" charset="0"/>
            </a:endParaRPr>
          </a:p>
        </p:txBody>
      </p:sp>
      <p:sp>
        <p:nvSpPr>
          <p:cNvPr id="14" name="TextBox 13">
            <a:extLst>
              <a:ext uri="{FF2B5EF4-FFF2-40B4-BE49-F238E27FC236}">
                <a16:creationId xmlns:a16="http://schemas.microsoft.com/office/drawing/2014/main" id="{52A0DA0B-9AF2-EBC7-AF05-5F72C724FDC5}"/>
              </a:ext>
            </a:extLst>
          </p:cNvPr>
          <p:cNvSpPr txBox="1"/>
          <p:nvPr/>
        </p:nvSpPr>
        <p:spPr>
          <a:xfrm>
            <a:off x="5045208" y="2823249"/>
            <a:ext cx="3581400" cy="1292662"/>
          </a:xfrm>
          <a:prstGeom prst="rect">
            <a:avLst/>
          </a:prstGeom>
          <a:noFill/>
        </p:spPr>
        <p:txBody>
          <a:bodyPr wrap="square" rtlCol="0">
            <a:spAutoFit/>
          </a:bodyPr>
          <a:lstStyle/>
          <a:p>
            <a:pPr algn="just"/>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MD</a:t>
            </a:r>
            <a:r>
              <a:rPr lang="en-ID" sz="1300" baseline="-25000" dirty="0">
                <a:effectLst/>
                <a:latin typeface="Quire Sans Light" panose="020B0302040400020003" pitchFamily="34" charset="0"/>
                <a:ea typeface="Calibri" panose="020F0502020204030204" pitchFamily="34" charset="0"/>
                <a:cs typeface="Times New Roman" panose="02020603050405020304" pitchFamily="18" charset="0"/>
              </a:rPr>
              <a:t>1</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bergeser</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kanan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menjadi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MD</a:t>
            </a:r>
            <a:r>
              <a:rPr lang="en-ID" sz="1300" baseline="-25000" dirty="0">
                <a:effectLst/>
                <a:latin typeface="Quire Sans Light" panose="020B0302040400020003" pitchFamily="34" charset="0"/>
                <a:ea typeface="Calibri" panose="020F0502020204030204" pitchFamily="34" charset="0"/>
                <a:cs typeface="Times New Roman" panose="02020603050405020304" pitchFamily="18" charset="0"/>
              </a:rPr>
              <a:t>2</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karena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meningkatnya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kekayaan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masyarakat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serta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pendapatan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produk</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nasional</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MD</a:t>
            </a:r>
            <a:r>
              <a:rPr lang="en-ID" sz="1300" baseline="-25000" dirty="0">
                <a:effectLst/>
                <a:latin typeface="Quire Sans Light" panose="020B0302040400020003" pitchFamily="34" charset="0"/>
                <a:ea typeface="Calibri" panose="020F0502020204030204" pitchFamily="34" charset="0"/>
                <a:cs typeface="Times New Roman" panose="02020603050405020304" pitchFamily="18" charset="0"/>
              </a:rPr>
              <a:t>1</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dapat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bergeser</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kiri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menjadi</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MD</a:t>
            </a:r>
            <a:r>
              <a:rPr lang="en-ID" sz="1300" baseline="-25000" dirty="0">
                <a:effectLst/>
                <a:latin typeface="Quire Sans Light" panose="020B0302040400020003" pitchFamily="34" charset="0"/>
                <a:ea typeface="Calibri" panose="020F0502020204030204" pitchFamily="34" charset="0"/>
                <a:cs typeface="Times New Roman" panose="02020603050405020304" pitchFamily="18" charset="0"/>
              </a:rPr>
              <a:t>3</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karena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turunnya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kekayaan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masyarakat</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serta</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pendapatan</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dan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produk</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 </a:t>
            </a:r>
            <a:r>
              <a:rPr lang="en-ID" sz="1300" dirty="0" err="1">
                <a:effectLst/>
                <a:latin typeface="Quire Sans Light" panose="020B0302040400020003" pitchFamily="34" charset="0"/>
                <a:ea typeface="Calibri" panose="020F0502020204030204" pitchFamily="34" charset="0"/>
                <a:cs typeface="Times New Roman" panose="02020603050405020304" pitchFamily="18" charset="0"/>
              </a:rPr>
              <a:t>nasional</a:t>
            </a:r>
            <a:r>
              <a:rPr lang="en-ID" sz="1300" dirty="0">
                <a:effectLst/>
                <a:latin typeface="Quire Sans Light" panose="020B0302040400020003" pitchFamily="34" charset="0"/>
                <a:ea typeface="Calibri" panose="020F0502020204030204" pitchFamily="34" charset="0"/>
                <a:cs typeface="Times New Roman" panose="02020603050405020304" pitchFamily="18" charset="0"/>
              </a:rPr>
              <a:t>.</a:t>
            </a:r>
            <a:endParaRPr lang="en-US" sz="1300" dirty="0">
              <a:effectLst/>
              <a:latin typeface="Quire Sans Light" panose="020B03020404000200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43743127"/>
      </p:ext>
    </p:extLst>
  </p:cSld>
  <p:clrMapOvr>
    <a:masterClrMapping/>
  </p:clrMapOvr>
</p:sld>
</file>

<file path=ppt/theme/theme1.xml><?xml version="1.0" encoding="utf-8"?>
<a:theme xmlns:a="http://schemas.openxmlformats.org/drawingml/2006/main" name="Office Theme">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550</TotalTime>
  <Words>3515</Words>
  <Application>Microsoft Office PowerPoint</Application>
  <PresentationFormat>On-screen Show (16:9)</PresentationFormat>
  <Paragraphs>439</Paragraphs>
  <Slides>35</Slides>
  <Notes>3</Notes>
  <HiddenSlides>0</HiddenSlides>
  <MMClips>0</MMClips>
  <ScaleCrop>false</ScaleCrop>
  <HeadingPairs>
    <vt:vector size="6" baseType="variant">
      <vt:variant>
        <vt:lpstr>Fonts Used</vt:lpstr>
      </vt:variant>
      <vt:variant>
        <vt:i4>17</vt:i4>
      </vt:variant>
      <vt:variant>
        <vt:lpstr>Theme</vt:lpstr>
      </vt:variant>
      <vt:variant>
        <vt:i4>1</vt:i4>
      </vt:variant>
      <vt:variant>
        <vt:lpstr>Slide Titles</vt:lpstr>
      </vt:variant>
      <vt:variant>
        <vt:i4>35</vt:i4>
      </vt:variant>
    </vt:vector>
  </HeadingPairs>
  <TitlesOfParts>
    <vt:vector size="53" baseType="lpstr">
      <vt:lpstr>Arial</vt:lpstr>
      <vt:lpstr>Batang</vt:lpstr>
      <vt:lpstr>Bodoni MT Condensed</vt:lpstr>
      <vt:lpstr>Calibri</vt:lpstr>
      <vt:lpstr>Cambria</vt:lpstr>
      <vt:lpstr>Cambria Math</vt:lpstr>
      <vt:lpstr>Candara Light</vt:lpstr>
      <vt:lpstr>Cooper Black</vt:lpstr>
      <vt:lpstr>Courier New</vt:lpstr>
      <vt:lpstr>DM Sans</vt:lpstr>
      <vt:lpstr>Eras Bold ITC</vt:lpstr>
      <vt:lpstr>Eras Demi ITC</vt:lpstr>
      <vt:lpstr>Hiragino Kaku Gothic StdN W8</vt:lpstr>
      <vt:lpstr>Oriya MN</vt:lpstr>
      <vt:lpstr>Quire Sans</vt:lpstr>
      <vt:lpstr>Quire Sans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Marsella Putri</dc:creator>
  <cp:lastModifiedBy>ERLNB43</cp:lastModifiedBy>
  <cp:revision>35</cp:revision>
  <dcterms:created xsi:type="dcterms:W3CDTF">2006-08-16T00:00:00Z</dcterms:created>
  <dcterms:modified xsi:type="dcterms:W3CDTF">2023-06-12T12:01:46Z</dcterms:modified>
</cp:coreProperties>
</file>